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515" r:id="rId3"/>
    <p:sldId id="529" r:id="rId4"/>
    <p:sldId id="532" r:id="rId5"/>
    <p:sldId id="521" r:id="rId6"/>
    <p:sldId id="531" r:id="rId7"/>
    <p:sldId id="530" r:id="rId8"/>
    <p:sldId id="543" r:id="rId9"/>
    <p:sldId id="544" r:id="rId10"/>
    <p:sldId id="523" r:id="rId11"/>
    <p:sldId id="533" r:id="rId12"/>
    <p:sldId id="542" r:id="rId13"/>
    <p:sldId id="535" r:id="rId14"/>
    <p:sldId id="538" r:id="rId15"/>
    <p:sldId id="539" r:id="rId16"/>
    <p:sldId id="540" r:id="rId17"/>
    <p:sldId id="541" r:id="rId18"/>
    <p:sldId id="537" r:id="rId19"/>
    <p:sldId id="536" r:id="rId20"/>
  </p:sldIdLst>
  <p:sldSz cx="12801600" cy="9601200" type="A3"/>
  <p:notesSz cx="6805613" cy="99441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279525" indent="-3651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919288" indent="-5476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559050" indent="-7302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FF9999"/>
    <a:srgbClr val="CC99FF"/>
    <a:srgbClr val="FF7C80"/>
    <a:srgbClr val="8EB4E3"/>
    <a:srgbClr val="C0504D"/>
    <a:srgbClr val="D99694"/>
    <a:srgbClr val="FF5050"/>
  </p:clrMru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51" autoAdjust="0"/>
    <p:restoredTop sz="97934" autoAdjust="0"/>
  </p:normalViewPr>
  <p:slideViewPr>
    <p:cSldViewPr>
      <p:cViewPr>
        <p:scale>
          <a:sx n="70" d="100"/>
          <a:sy n="70" d="100"/>
        </p:scale>
        <p:origin x="-744" y="-276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A26B531-7A33-4648-B06A-AD7469F7AA93}" type="datetimeFigureOut">
              <a:rPr lang="ru-RU"/>
              <a:pPr>
                <a:defRPr/>
              </a:pPr>
              <a:t>28.08.2014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867A638-628F-481E-B1EB-502CD9412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9763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7952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19288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59050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99822" algn="l" defTabSz="12799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39787" algn="l" defTabSz="12799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79752" algn="l" defTabSz="12799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19717" algn="l" defTabSz="12799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2B0C30B-6D62-4753-BCFE-EF46A97F730D}" type="slidenum">
              <a:rPr lang="ru-RU" smtClean="0"/>
              <a:pPr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086948F-03D6-41B6-B754-741688C62AE2}" type="slidenum">
              <a:rPr lang="ru-RU" smtClean="0"/>
              <a:pPr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63C24F5-5496-4503-825C-478A99A299AA}" type="slidenum">
              <a:rPr lang="ru-RU" smtClean="0"/>
              <a:pPr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19C596C-2DC7-40DB-B55A-2FA8DF1B62E5}" type="slidenum">
              <a:rPr lang="ru-RU" smtClean="0"/>
              <a:pPr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7EEE212-882B-4771-BE58-1FDF7AFDB8B9}" type="slidenum">
              <a:rPr lang="ru-RU" smtClean="0"/>
              <a:pPr>
                <a:defRPr/>
              </a:pPr>
              <a:t>14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2937099-176F-4B60-BF70-6BADE78DEBC1}" type="slidenum">
              <a:rPr lang="ru-RU" smtClean="0"/>
              <a:pPr>
                <a:defRPr/>
              </a:pPr>
              <a:t>15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A3B45D6-7B1A-4E12-B3D6-C182CE53DB5E}" type="slidenum">
              <a:rPr lang="ru-RU" smtClean="0"/>
              <a:pPr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4A8673D-3E76-4A51-90D4-688EA28E52B6}" type="slidenum">
              <a:rPr lang="ru-RU" smtClean="0"/>
              <a:pPr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76C68C2-F08C-4651-A3E0-BE2F64DBFFC7}" type="slidenum">
              <a:rPr lang="ru-RU" smtClean="0"/>
              <a:pPr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431BFDC-5A7C-4639-AC9B-4DFA7644A51A}" type="slidenum">
              <a:rPr lang="ru-RU" smtClean="0"/>
              <a:pPr>
                <a:defRPr/>
              </a:pPr>
              <a:t>19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E20643A-99B6-4EA8-9FB3-4491AA0CB759}" type="slidenum">
              <a:rPr lang="ru-RU" smtClean="0"/>
              <a:pPr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9591E60-313C-4227-B3EE-84EFEE18D3D8}" type="slidenum">
              <a:rPr lang="ru-RU" smtClean="0"/>
              <a:pPr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7BD302A-D12E-4D3C-8CC5-DDBA39C092FD}" type="slidenum">
              <a:rPr lang="ru-RU" smtClean="0"/>
              <a:pPr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CF28BDA-B5E6-428D-9D80-DA4E6A6E7103}" type="slidenum">
              <a:rPr lang="ru-RU" smtClean="0"/>
              <a:pPr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B3BB86E-C4F5-4070-B458-1AA1B9DA378B}" type="slidenum">
              <a:rPr lang="ru-RU" smtClean="0"/>
              <a:pPr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B6C98FB-9FD9-44B1-833D-AE7E6CA9C976}" type="slidenum">
              <a:rPr lang="ru-RU" smtClean="0"/>
              <a:pPr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00DB639-C360-4198-A755-8CFE58120B69}" type="slidenum">
              <a:rPr lang="ru-RU" smtClean="0"/>
              <a:pPr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2D7DDF2-7A37-4CCD-A96A-F555ED5820F2}" type="slidenum">
              <a:rPr lang="ru-RU" smtClean="0"/>
              <a:pPr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8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9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9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9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9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9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9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4BA09-E743-4818-901B-F835B0A4C3CE}" type="datetimeFigureOut">
              <a:rPr lang="ru-RU"/>
              <a:pPr>
                <a:defRPr/>
              </a:pPr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C3CC5-BD8D-4851-894E-12C70C1A5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07D02-E199-490C-912A-F5C10587C309}" type="datetimeFigureOut">
              <a:rPr lang="ru-RU"/>
              <a:pPr>
                <a:defRPr/>
              </a:pPr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E23F0-7BD9-4331-98E9-803752C54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498"/>
            <a:ext cx="2880360" cy="81921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498"/>
            <a:ext cx="8427720" cy="81921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C9F1F-6E43-47A5-8CE2-74634098BCE1}" type="datetimeFigureOut">
              <a:rPr lang="ru-RU"/>
              <a:pPr>
                <a:defRPr/>
              </a:pPr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E4860-E140-4DFF-965E-8C8066F7D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AF2AE-E588-4E06-9E57-A36B714B45DB}" type="datetimeFigureOut">
              <a:rPr lang="ru-RU"/>
              <a:pPr>
                <a:defRPr/>
              </a:pPr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8986D-B18B-4C6B-872E-75B26B2CF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7" y="6169662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7" y="4069403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3996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799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91989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598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998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397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797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197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28E94-9E32-4275-AB1E-1CA0F62ECBE2}" type="datetimeFigureOut">
              <a:rPr lang="ru-RU"/>
              <a:pPr>
                <a:defRPr/>
              </a:pPr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F0760-9028-442C-A030-FEA4358BB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0F046-3FF6-4602-BDA6-28AED7E857BB}" type="datetimeFigureOut">
              <a:rPr lang="ru-RU"/>
              <a:pPr>
                <a:defRPr/>
              </a:pPr>
              <a:t>28.08.2014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5A0BE-02B8-491D-A4A6-47ED43B98A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3" y="2149161"/>
            <a:ext cx="5656263" cy="895667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39965" indent="0">
              <a:buNone/>
              <a:defRPr sz="2800" b="1"/>
            </a:lvl2pPr>
            <a:lvl3pPr marL="1279930" indent="0">
              <a:buNone/>
              <a:defRPr sz="2500" b="1"/>
            </a:lvl3pPr>
            <a:lvl4pPr marL="1919894" indent="0">
              <a:buNone/>
              <a:defRPr sz="2100" b="1"/>
            </a:lvl4pPr>
            <a:lvl5pPr marL="2559858" indent="0">
              <a:buNone/>
              <a:defRPr sz="2100" b="1"/>
            </a:lvl5pPr>
            <a:lvl6pPr marL="3199822" indent="0">
              <a:buNone/>
              <a:defRPr sz="2100" b="1"/>
            </a:lvl6pPr>
            <a:lvl7pPr marL="3839787" indent="0">
              <a:buNone/>
              <a:defRPr sz="2100" b="1"/>
            </a:lvl7pPr>
            <a:lvl8pPr marL="4479752" indent="0">
              <a:buNone/>
              <a:defRPr sz="2100" b="1"/>
            </a:lvl8pPr>
            <a:lvl9pPr marL="5119717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3" y="3044826"/>
            <a:ext cx="5656263" cy="55318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9" y="2149161"/>
            <a:ext cx="5658484" cy="895667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39965" indent="0">
              <a:buNone/>
              <a:defRPr sz="2800" b="1"/>
            </a:lvl2pPr>
            <a:lvl3pPr marL="1279930" indent="0">
              <a:buNone/>
              <a:defRPr sz="2500" b="1"/>
            </a:lvl3pPr>
            <a:lvl4pPr marL="1919894" indent="0">
              <a:buNone/>
              <a:defRPr sz="2100" b="1"/>
            </a:lvl4pPr>
            <a:lvl5pPr marL="2559858" indent="0">
              <a:buNone/>
              <a:defRPr sz="2100" b="1"/>
            </a:lvl5pPr>
            <a:lvl6pPr marL="3199822" indent="0">
              <a:buNone/>
              <a:defRPr sz="2100" b="1"/>
            </a:lvl6pPr>
            <a:lvl7pPr marL="3839787" indent="0">
              <a:buNone/>
              <a:defRPr sz="2100" b="1"/>
            </a:lvl7pPr>
            <a:lvl8pPr marL="4479752" indent="0">
              <a:buNone/>
              <a:defRPr sz="2100" b="1"/>
            </a:lvl8pPr>
            <a:lvl9pPr marL="5119717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39" y="3044826"/>
            <a:ext cx="5658484" cy="55318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06FA5-4BA2-4B26-806A-4D0679A550A9}" type="datetimeFigureOut">
              <a:rPr lang="ru-RU"/>
              <a:pPr>
                <a:defRPr/>
              </a:pPr>
              <a:t>28.08.2014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C26E6-BB13-4798-BBB7-B465F3ADF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B30E5-4FBB-45A4-98BC-83BFC4520E9B}" type="datetimeFigureOut">
              <a:rPr lang="ru-RU"/>
              <a:pPr>
                <a:defRPr/>
              </a:pPr>
              <a:t>28.08.2014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B2F5C-1BE4-4125-8EEF-FF96FA1EB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4"/>
          <p:cNvGrpSpPr>
            <a:grpSpLocks/>
          </p:cNvGrpSpPr>
          <p:nvPr userDrawn="1"/>
        </p:nvGrpSpPr>
        <p:grpSpPr bwMode="auto">
          <a:xfrm>
            <a:off x="9209088" y="9096375"/>
            <a:ext cx="3600450" cy="504825"/>
            <a:chOff x="6264024" y="6498023"/>
            <a:chExt cx="2571671" cy="360000"/>
          </a:xfrm>
        </p:grpSpPr>
        <p:sp>
          <p:nvSpPr>
            <p:cNvPr id="3" name="Text Box 27"/>
            <p:cNvSpPr txBox="1">
              <a:spLocks noChangeArrowheads="1"/>
            </p:cNvSpPr>
            <p:nvPr/>
          </p:nvSpPr>
          <p:spPr bwMode="auto">
            <a:xfrm>
              <a:off x="6264024" y="6498023"/>
              <a:ext cx="2571671" cy="360000"/>
            </a:xfrm>
            <a:prstGeom prst="rect">
              <a:avLst/>
            </a:prstGeom>
            <a:solidFill>
              <a:srgbClr val="1F497D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73313">
                <a:defRPr/>
              </a:pPr>
              <a:r>
                <a:rPr lang="ru-RU" sz="1300" dirty="0">
                  <a:solidFill>
                    <a:srgbClr val="FFFFFF"/>
                  </a:solidFill>
                  <a:latin typeface="Calibri" pitchFamily="34" charset="0"/>
                </a:rPr>
                <a:t>Министерство регионального развития</a:t>
              </a:r>
              <a:br>
                <a:rPr lang="ru-RU" sz="1300" dirty="0">
                  <a:solidFill>
                    <a:srgbClr val="FFFFFF"/>
                  </a:solidFill>
                  <a:latin typeface="Calibri" pitchFamily="34" charset="0"/>
                </a:rPr>
              </a:br>
              <a:r>
                <a:rPr lang="ru-RU" sz="1300" dirty="0">
                  <a:solidFill>
                    <a:srgbClr val="FFFFFF"/>
                  </a:solidFill>
                  <a:latin typeface="Calibri" pitchFamily="34" charset="0"/>
                </a:rPr>
                <a:t>Российской Федерации</a:t>
              </a:r>
            </a:p>
          </p:txBody>
        </p:sp>
        <p:pic>
          <p:nvPicPr>
            <p:cNvPr id="4" name="Рисунок 9" descr="russia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90019" y="6534173"/>
              <a:ext cx="267944" cy="285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 Box 27"/>
          <p:cNvSpPr txBox="1">
            <a:spLocks noChangeArrowheads="1"/>
          </p:cNvSpPr>
          <p:nvPr userDrawn="1"/>
        </p:nvSpPr>
        <p:spPr bwMode="auto">
          <a:xfrm>
            <a:off x="0" y="0"/>
            <a:ext cx="12801600" cy="7048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127993" tIns="63997" rIns="127993" bIns="63997" anchor="ctr"/>
          <a:lstStyle/>
          <a:p>
            <a:pPr algn="ctr">
              <a:defRPr/>
            </a:pPr>
            <a:endParaRPr lang="ru-RU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6" name="Группа 10"/>
          <p:cNvGrpSpPr>
            <a:grpSpLocks/>
          </p:cNvGrpSpPr>
          <p:nvPr userDrawn="1"/>
        </p:nvGrpSpPr>
        <p:grpSpPr bwMode="auto">
          <a:xfrm>
            <a:off x="-34925" y="868363"/>
            <a:ext cx="12849225" cy="47625"/>
            <a:chOff x="-25702" y="571480"/>
            <a:chExt cx="9180000" cy="33612"/>
          </a:xfrm>
        </p:grpSpPr>
        <p:cxnSp>
          <p:nvCxnSpPr>
            <p:cNvPr id="7" name="Прямая соединительная линия 7"/>
            <p:cNvCxnSpPr/>
            <p:nvPr userDrawn="1"/>
          </p:nvCxnSpPr>
          <p:spPr>
            <a:xfrm>
              <a:off x="-750" y="571480"/>
              <a:ext cx="9145975" cy="1120"/>
            </a:xfrm>
            <a:prstGeom prst="line">
              <a:avLst/>
            </a:prstGeom>
            <a:ln w="38100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8"/>
            <p:cNvCxnSpPr/>
            <p:nvPr userDrawn="1"/>
          </p:nvCxnSpPr>
          <p:spPr>
            <a:xfrm>
              <a:off x="-25702" y="603971"/>
              <a:ext cx="9180000" cy="1121"/>
            </a:xfrm>
            <a:prstGeom prst="line">
              <a:avLst/>
            </a:prstGeom>
            <a:ln w="38100">
              <a:solidFill>
                <a:srgbClr val="8EB4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3" y="382270"/>
            <a:ext cx="4211639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2" y="382274"/>
            <a:ext cx="7156451" cy="8194359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3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3" y="2009143"/>
            <a:ext cx="4211639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9965" indent="0">
              <a:buNone/>
              <a:defRPr sz="1700"/>
            </a:lvl2pPr>
            <a:lvl3pPr marL="1279930" indent="0">
              <a:buNone/>
              <a:defRPr sz="1300"/>
            </a:lvl3pPr>
            <a:lvl4pPr marL="1919894" indent="0">
              <a:buNone/>
              <a:defRPr sz="1300"/>
            </a:lvl4pPr>
            <a:lvl5pPr marL="2559858" indent="0">
              <a:buNone/>
              <a:defRPr sz="1300"/>
            </a:lvl5pPr>
            <a:lvl6pPr marL="3199822" indent="0">
              <a:buNone/>
              <a:defRPr sz="1300"/>
            </a:lvl6pPr>
            <a:lvl7pPr marL="3839787" indent="0">
              <a:buNone/>
              <a:defRPr sz="1300"/>
            </a:lvl7pPr>
            <a:lvl8pPr marL="4479752" indent="0">
              <a:buNone/>
              <a:defRPr sz="1300"/>
            </a:lvl8pPr>
            <a:lvl9pPr marL="5119717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3A2EB-37B9-4727-9E62-532984DB29F4}" type="datetimeFigureOut">
              <a:rPr lang="ru-RU"/>
              <a:pPr>
                <a:defRPr/>
              </a:pPr>
              <a:t>28.08.2014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8BC04-44A1-433D-90BF-9BDC0C89E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1"/>
            <a:ext cx="7680960" cy="793434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4"/>
            <a:ext cx="7680960" cy="5760720"/>
          </a:xfrm>
        </p:spPr>
        <p:txBody>
          <a:bodyPr rtlCol="0">
            <a:normAutofit/>
          </a:bodyPr>
          <a:lstStyle>
            <a:lvl1pPr marL="0" indent="0">
              <a:buNone/>
              <a:defRPr sz="4500"/>
            </a:lvl1pPr>
            <a:lvl2pPr marL="639965" indent="0">
              <a:buNone/>
              <a:defRPr sz="3900"/>
            </a:lvl2pPr>
            <a:lvl3pPr marL="1279930" indent="0">
              <a:buNone/>
              <a:defRPr sz="3300"/>
            </a:lvl3pPr>
            <a:lvl4pPr marL="1919894" indent="0">
              <a:buNone/>
              <a:defRPr sz="2800"/>
            </a:lvl4pPr>
            <a:lvl5pPr marL="2559858" indent="0">
              <a:buNone/>
              <a:defRPr sz="2800"/>
            </a:lvl5pPr>
            <a:lvl6pPr marL="3199822" indent="0">
              <a:buNone/>
              <a:defRPr sz="2800"/>
            </a:lvl6pPr>
            <a:lvl7pPr marL="3839787" indent="0">
              <a:buNone/>
              <a:defRPr sz="2800"/>
            </a:lvl7pPr>
            <a:lvl8pPr marL="4479752" indent="0">
              <a:buNone/>
              <a:defRPr sz="2800"/>
            </a:lvl8pPr>
            <a:lvl9pPr marL="5119717" indent="0">
              <a:buNone/>
              <a:defRPr sz="2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5"/>
            <a:ext cx="7680960" cy="1126806"/>
          </a:xfrm>
        </p:spPr>
        <p:txBody>
          <a:bodyPr/>
          <a:lstStyle>
            <a:lvl1pPr marL="0" indent="0">
              <a:buNone/>
              <a:defRPr sz="2000"/>
            </a:lvl1pPr>
            <a:lvl2pPr marL="639965" indent="0">
              <a:buNone/>
              <a:defRPr sz="1700"/>
            </a:lvl2pPr>
            <a:lvl3pPr marL="1279930" indent="0">
              <a:buNone/>
              <a:defRPr sz="1300"/>
            </a:lvl3pPr>
            <a:lvl4pPr marL="1919894" indent="0">
              <a:buNone/>
              <a:defRPr sz="1300"/>
            </a:lvl4pPr>
            <a:lvl5pPr marL="2559858" indent="0">
              <a:buNone/>
              <a:defRPr sz="1300"/>
            </a:lvl5pPr>
            <a:lvl6pPr marL="3199822" indent="0">
              <a:buNone/>
              <a:defRPr sz="1300"/>
            </a:lvl6pPr>
            <a:lvl7pPr marL="3839787" indent="0">
              <a:buNone/>
              <a:defRPr sz="1300"/>
            </a:lvl7pPr>
            <a:lvl8pPr marL="4479752" indent="0">
              <a:buNone/>
              <a:defRPr sz="1300"/>
            </a:lvl8pPr>
            <a:lvl9pPr marL="5119717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332CC-A0C6-40FD-9C71-EE8A5886DB3E}" type="datetimeFigureOut">
              <a:rPr lang="ru-RU"/>
              <a:pPr>
                <a:defRPr/>
              </a:pPr>
              <a:t>28.08.2014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B8400-20FB-4024-89E1-B2D919070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39763" y="384175"/>
            <a:ext cx="115220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993" tIns="63997" rIns="127993" bIns="639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39763" y="2239963"/>
            <a:ext cx="1152207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993" tIns="63997" rIns="127993" bIns="63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9763" y="8899525"/>
            <a:ext cx="2987675" cy="511175"/>
          </a:xfrm>
          <a:prstGeom prst="rect">
            <a:avLst/>
          </a:prstGeom>
        </p:spPr>
        <p:txBody>
          <a:bodyPr vert="horz" lIns="127993" tIns="63997" rIns="127993" bIns="6399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48A9D3-2EBD-46BC-BD26-B7B72FA96EE2}" type="datetimeFigureOut">
              <a:rPr lang="ru-RU"/>
              <a:pPr>
                <a:defRPr/>
              </a:pPr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563" y="8899525"/>
            <a:ext cx="4054475" cy="511175"/>
          </a:xfrm>
          <a:prstGeom prst="rect">
            <a:avLst/>
          </a:prstGeom>
        </p:spPr>
        <p:txBody>
          <a:bodyPr vert="horz" lIns="127993" tIns="63997" rIns="127993" bIns="6399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163" y="8899525"/>
            <a:ext cx="2987675" cy="511175"/>
          </a:xfrm>
          <a:prstGeom prst="rect">
            <a:avLst/>
          </a:prstGeom>
        </p:spPr>
        <p:txBody>
          <a:bodyPr vert="horz" lIns="127993" tIns="63997" rIns="127993" bIns="6399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A1A829-513F-4C77-8908-7719ECD47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60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5pPr>
      <a:lvl6pPr marL="639965" algn="ctr" rtl="0" fontAlgn="base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6pPr>
      <a:lvl7pPr marL="1279930" algn="ctr" rtl="0" fontAlgn="base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7pPr>
      <a:lvl8pPr marL="1919894" algn="ctr" rtl="0" fontAlgn="base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8pPr>
      <a:lvl9pPr marL="2559858" algn="ctr" rtl="0" fontAlgn="base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9pPr>
    </p:titleStyle>
    <p:bodyStyle>
      <a:lvl1pPr marL="479425" indent="-4794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3984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98613" indent="-3190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238375" indent="-3190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725" indent="-3190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19805" indent="-319982" algn="l" defTabSz="127993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59770" indent="-319982" algn="l" defTabSz="127993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734" indent="-319982" algn="l" defTabSz="127993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39699" indent="-319982" algn="l" defTabSz="127993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65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930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894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858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822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787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9752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9717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ms.gov.r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suslugi.ru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igracia7@yandex.ru" TargetMode="External"/><Relationship Id="rId7" Type="http://schemas.openxmlformats.org/officeDocument/2006/relationships/hyperlink" Target="http://www.ruvek.r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inregion.ru/" TargetMode="External"/><Relationship Id="rId5" Type="http://schemas.openxmlformats.org/officeDocument/2006/relationships/hyperlink" Target="http://www.gosuslugi.ru/" TargetMode="External"/><Relationship Id="rId4" Type="http://schemas.openxmlformats.org/officeDocument/2006/relationships/hyperlink" Target="http://www.fms.gov.ru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ukr@minregion.r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ms.gov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suslugi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uslugi.ru/" TargetMode="External"/><Relationship Id="rId2" Type="http://schemas.openxmlformats.org/officeDocument/2006/relationships/hyperlink" Target="http://www.fms.gov.ru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ms.gov.r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suslugi.ru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3"/>
          <p:cNvSpPr txBox="1">
            <a:spLocks noChangeArrowheads="1"/>
          </p:cNvSpPr>
          <p:nvPr/>
        </p:nvSpPr>
        <p:spPr bwMode="auto">
          <a:xfrm>
            <a:off x="2944813" y="479425"/>
            <a:ext cx="82296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993" tIns="63997" rIns="127993" bIns="63997">
            <a:spAutoFit/>
          </a:bodyPr>
          <a:lstStyle/>
          <a:p>
            <a:pPr algn="r"/>
            <a:r>
              <a:rPr lang="ru-RU" sz="2100" b="1">
                <a:latin typeface="Calibri" pitchFamily="34" charset="0"/>
              </a:rPr>
              <a:t>	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271713" y="1452563"/>
            <a:ext cx="8801100" cy="1587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39" name="Group 12"/>
          <p:cNvGrpSpPr>
            <a:grpSpLocks/>
          </p:cNvGrpSpPr>
          <p:nvPr/>
        </p:nvGrpSpPr>
        <p:grpSpPr bwMode="auto">
          <a:xfrm>
            <a:off x="2079625" y="192088"/>
            <a:ext cx="8477250" cy="1214437"/>
            <a:chOff x="1165" y="193"/>
            <a:chExt cx="3197" cy="520"/>
          </a:xfrm>
        </p:grpSpPr>
        <p:sp>
          <p:nvSpPr>
            <p:cNvPr id="14344" name="Прямоугольник 15"/>
            <p:cNvSpPr>
              <a:spLocks noChangeArrowheads="1"/>
            </p:cNvSpPr>
            <p:nvPr/>
          </p:nvSpPr>
          <p:spPr bwMode="auto">
            <a:xfrm>
              <a:off x="1527" y="304"/>
              <a:ext cx="2835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>
                  <a:solidFill>
                    <a:srgbClr val="17375E"/>
                  </a:solidFill>
                </a:rPr>
                <a:t>Министерство регионального развития </a:t>
              </a:r>
              <a:br>
                <a:rPr lang="ru-RU" sz="2800">
                  <a:solidFill>
                    <a:srgbClr val="17375E"/>
                  </a:solidFill>
                </a:rPr>
              </a:br>
              <a:r>
                <a:rPr lang="ru-RU" sz="2800">
                  <a:solidFill>
                    <a:srgbClr val="17375E"/>
                  </a:solidFill>
                </a:rPr>
                <a:t>Российской Федерации</a:t>
              </a:r>
            </a:p>
          </p:txBody>
        </p:sp>
        <p:pic>
          <p:nvPicPr>
            <p:cNvPr id="14345" name="Рисунок 9" descr="russia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65" y="193"/>
              <a:ext cx="452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340" name="Group 14"/>
          <p:cNvGrpSpPr>
            <a:grpSpLocks/>
          </p:cNvGrpSpPr>
          <p:nvPr/>
        </p:nvGrpSpPr>
        <p:grpSpPr bwMode="auto">
          <a:xfrm>
            <a:off x="447675" y="2532063"/>
            <a:ext cx="12096750" cy="2430462"/>
            <a:chOff x="1020" y="1372"/>
            <a:chExt cx="4265" cy="1059"/>
          </a:xfrm>
        </p:grpSpPr>
        <p:sp>
          <p:nvSpPr>
            <p:cNvPr id="14342" name="Text Box 10"/>
            <p:cNvSpPr txBox="1">
              <a:spLocks noChangeArrowheads="1"/>
            </p:cNvSpPr>
            <p:nvPr/>
          </p:nvSpPr>
          <p:spPr bwMode="auto">
            <a:xfrm>
              <a:off x="1020" y="1372"/>
              <a:ext cx="4264" cy="162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4343" name="Text Box 13"/>
            <p:cNvSpPr txBox="1">
              <a:spLocks noChangeArrowheads="1"/>
            </p:cNvSpPr>
            <p:nvPr/>
          </p:nvSpPr>
          <p:spPr bwMode="auto">
            <a:xfrm>
              <a:off x="1020" y="1533"/>
              <a:ext cx="4265" cy="898"/>
            </a:xfrm>
            <a:prstGeom prst="rect">
              <a:avLst/>
            </a:prstGeom>
            <a:solidFill>
              <a:srgbClr val="1F497D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4000" b="1">
                  <a:solidFill>
                    <a:srgbClr val="FFFFFF"/>
                  </a:solidFill>
                </a:rPr>
                <a:t>Памятки</a:t>
              </a:r>
              <a:br>
                <a:rPr lang="ru-RU" sz="4000" b="1">
                  <a:solidFill>
                    <a:srgbClr val="FFFFFF"/>
                  </a:solidFill>
                </a:rPr>
              </a:br>
              <a:r>
                <a:rPr lang="ru-RU" sz="4000" b="1">
                  <a:solidFill>
                    <a:srgbClr val="FFFFFF"/>
                  </a:solidFill>
                </a:rPr>
                <a:t>в помощь лицам,</a:t>
              </a:r>
              <a:br>
                <a:rPr lang="ru-RU" sz="4000" b="1">
                  <a:solidFill>
                    <a:srgbClr val="FFFFFF"/>
                  </a:solidFill>
                </a:rPr>
              </a:br>
              <a:r>
                <a:rPr lang="ru-RU" sz="4000" b="1">
                  <a:solidFill>
                    <a:srgbClr val="FFFFFF"/>
                  </a:solidFill>
                </a:rPr>
                <a:t>прибывающим с Украины</a:t>
              </a:r>
            </a:p>
          </p:txBody>
        </p:sp>
      </p:grpSp>
      <p:sp>
        <p:nvSpPr>
          <p:cNvPr id="14341" name="Прямоугольник 15"/>
          <p:cNvSpPr>
            <a:spLocks noChangeArrowheads="1"/>
          </p:cNvSpPr>
          <p:nvPr/>
        </p:nvSpPr>
        <p:spPr bwMode="auto">
          <a:xfrm>
            <a:off x="0" y="8418513"/>
            <a:ext cx="128016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993" tIns="63997" rIns="127993" bIns="63997">
            <a:spAutoFit/>
          </a:bodyPr>
          <a:lstStyle/>
          <a:p>
            <a:pPr algn="ctr"/>
            <a:r>
              <a:rPr lang="ru-RU">
                <a:solidFill>
                  <a:srgbClr val="17375E"/>
                </a:solidFill>
              </a:rPr>
              <a:t>Москва</a:t>
            </a:r>
            <a:br>
              <a:rPr lang="ru-RU">
                <a:solidFill>
                  <a:srgbClr val="17375E"/>
                </a:solidFill>
              </a:rPr>
            </a:br>
            <a:r>
              <a:rPr lang="ru-RU">
                <a:solidFill>
                  <a:srgbClr val="17375E"/>
                </a:solidFill>
              </a:rPr>
              <a:t>2014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5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Беженцы</a:t>
            </a:r>
          </a:p>
        </p:txBody>
      </p:sp>
      <p:grpSp>
        <p:nvGrpSpPr>
          <p:cNvPr id="31746" name="Группа 11"/>
          <p:cNvGrpSpPr>
            <a:grpSpLocks/>
          </p:cNvGrpSpPr>
          <p:nvPr/>
        </p:nvGrpSpPr>
        <p:grpSpPr bwMode="auto">
          <a:xfrm>
            <a:off x="496888" y="1128713"/>
            <a:ext cx="4464050" cy="7559675"/>
            <a:chOff x="107504" y="723316"/>
            <a:chExt cx="3067875" cy="1045851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07504" y="764605"/>
              <a:ext cx="3067875" cy="1004562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ru-RU" sz="1200" b="1" dirty="0">
                <a:solidFill>
                  <a:srgbClr val="002060"/>
                </a:solidFill>
              </a:endParaRPr>
            </a:p>
            <a:p>
              <a:pPr algn="ctr"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Федеральный закон </a:t>
              </a:r>
            </a:p>
            <a:p>
              <a:pPr algn="ctr"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от 19 февраля 1993 г. № 4528-1 </a:t>
              </a:r>
            </a:p>
            <a:p>
              <a:pPr algn="ctr"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«О Беженцах»</a:t>
              </a:r>
            </a:p>
            <a:p>
              <a:pPr algn="ctr">
                <a:defRPr/>
              </a:pPr>
              <a:endParaRPr lang="ru-RU" sz="2000" b="1" dirty="0">
                <a:solidFill>
                  <a:srgbClr val="002060"/>
                </a:solidFill>
              </a:endParaRPr>
            </a:p>
            <a:p>
              <a:pPr algn="ctr"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Приказ ФМС России </a:t>
              </a:r>
            </a:p>
            <a:p>
              <a:pPr algn="ctr"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от 19 августа 2013 г. № 352 </a:t>
              </a:r>
            </a:p>
            <a:p>
              <a:pPr algn="ctr"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«Об утверждении административного регламента Федеральной миграционной службы по предоставлению государственной услуги по рассмотрению ходатайств </a:t>
              </a:r>
              <a:br>
                <a:rPr lang="ru-RU" sz="2000" b="1" dirty="0">
                  <a:solidFill>
                    <a:srgbClr val="002060"/>
                  </a:solidFill>
                </a:rPr>
              </a:br>
              <a:r>
                <a:rPr lang="ru-RU" sz="2000" b="1" dirty="0">
                  <a:solidFill>
                    <a:srgbClr val="002060"/>
                  </a:solidFill>
                </a:rPr>
                <a:t>о признании беженцем на территории РФ и заявлений </a:t>
              </a:r>
              <a:br>
                <a:rPr lang="ru-RU" sz="2000" b="1" dirty="0">
                  <a:solidFill>
                    <a:srgbClr val="002060"/>
                  </a:solidFill>
                </a:rPr>
              </a:br>
              <a:r>
                <a:rPr lang="ru-RU" sz="2000" b="1" dirty="0">
                  <a:solidFill>
                    <a:srgbClr val="002060"/>
                  </a:solidFill>
                </a:rPr>
                <a:t>о предоставлении временного убежища на территории РФ»</a:t>
              </a:r>
            </a:p>
            <a:p>
              <a:pPr algn="ctr">
                <a:defRPr/>
              </a:pPr>
              <a:endParaRPr lang="ru-RU" sz="2000" b="1" dirty="0">
                <a:solidFill>
                  <a:srgbClr val="002060"/>
                </a:solidFill>
              </a:endParaRPr>
            </a:p>
            <a:p>
              <a:pPr algn="ctr">
                <a:defRPr/>
              </a:pPr>
              <a:endParaRPr lang="ru-RU" sz="2000" b="1" dirty="0">
                <a:solidFill>
                  <a:srgbClr val="002060"/>
                </a:solidFill>
              </a:endParaRPr>
            </a:p>
            <a:p>
              <a:pPr algn="ctr">
                <a:lnSpc>
                  <a:spcPts val="1200"/>
                </a:lnSpc>
                <a:defRPr/>
              </a:pPr>
              <a:endParaRPr lang="ru-RU" sz="1200" b="1" dirty="0">
                <a:solidFill>
                  <a:srgbClr val="002060"/>
                </a:solidFill>
              </a:endParaRPr>
            </a:p>
            <a:p>
              <a:pPr algn="ctr">
                <a:lnSpc>
                  <a:spcPts val="1200"/>
                </a:lnSpc>
                <a:defRPr/>
              </a:pPr>
              <a:endParaRPr lang="ru-RU" sz="1200" b="1" dirty="0">
                <a:solidFill>
                  <a:srgbClr val="002060"/>
                </a:solidFill>
              </a:endParaRPr>
            </a:p>
            <a:p>
              <a:pPr algn="ctr">
                <a:lnSpc>
                  <a:spcPts val="1200"/>
                </a:lnSpc>
                <a:defRPr/>
              </a:pPr>
              <a:endParaRPr lang="ru-RU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07504" y="723316"/>
              <a:ext cx="3067875" cy="14934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300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Основные нормативные документы</a:t>
              </a:r>
            </a:p>
          </p:txBody>
        </p:sp>
      </p:grpSp>
      <p:grpSp>
        <p:nvGrpSpPr>
          <p:cNvPr id="31747" name="Группа 24"/>
          <p:cNvGrpSpPr>
            <a:grpSpLocks/>
          </p:cNvGrpSpPr>
          <p:nvPr/>
        </p:nvGrpSpPr>
        <p:grpSpPr bwMode="auto">
          <a:xfrm>
            <a:off x="5248275" y="1128713"/>
            <a:ext cx="7345363" cy="7559675"/>
            <a:chOff x="92546" y="684206"/>
            <a:chExt cx="2930958" cy="3139412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92546" y="764636"/>
              <a:ext cx="2930958" cy="3058982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lnSpc>
                  <a:spcPts val="1000"/>
                </a:lnSpc>
                <a:defRPr/>
              </a:pPr>
              <a:r>
                <a:rPr lang="ru-RU" sz="1100" dirty="0">
                  <a:solidFill>
                    <a:srgbClr val="002060"/>
                  </a:solidFill>
                </a:rPr>
                <a:t> </a:t>
              </a: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92546" y="684206"/>
              <a:ext cx="2930958" cy="448299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Общая информация</a:t>
              </a:r>
            </a:p>
          </p:txBody>
        </p:sp>
      </p:grpSp>
      <p:sp>
        <p:nvSpPr>
          <p:cNvPr id="31748" name="TextBox 27"/>
          <p:cNvSpPr txBox="1">
            <a:spLocks noChangeArrowheads="1"/>
          </p:cNvSpPr>
          <p:nvPr/>
        </p:nvSpPr>
        <p:spPr bwMode="auto">
          <a:xfrm>
            <a:off x="5680075" y="3144838"/>
            <a:ext cx="6624638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algn="just"/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Беженец</a:t>
            </a:r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 - это лицо, не являющееся гражданином Российской Федерации и которое в силу обоснованных опасений стать жертвой преследований по признаку расы, вероисповедания, гражданства, национальности, принадлежности к определенной социальной группе или политических убеждений находится вне страны своей гражданской принадлежности и не может пользоваться защитой этой страны или не желает пользоваться такой защитой; или, не имея определенного гражданства </a:t>
            </a:r>
            <a:br>
              <a:rPr lang="ru-RU" sz="200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и находясь вне страны своего прежнего обычного местожительства в результате подобных событий, </a:t>
            </a:r>
            <a:br>
              <a:rPr lang="ru-RU" sz="200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не может или не желает вернуться</a:t>
            </a:r>
            <a:r>
              <a:rPr lang="en-US" sz="2000">
                <a:solidFill>
                  <a:srgbClr val="002060"/>
                </a:solidFill>
                <a:latin typeface="Calibri" pitchFamily="34" charset="0"/>
              </a:rPr>
              <a:t>.</a:t>
            </a:r>
            <a:endParaRPr lang="ru-RU" sz="2000">
              <a:solidFill>
                <a:srgbClr val="002060"/>
              </a:solidFill>
              <a:latin typeface="Calibri" pitchFamily="34" charset="0"/>
            </a:endParaRPr>
          </a:p>
          <a:p>
            <a:endParaRPr lang="ru-RU" sz="900">
              <a:solidFill>
                <a:schemeClr val="accent1"/>
              </a:solidFill>
            </a:endParaRPr>
          </a:p>
        </p:txBody>
      </p:sp>
      <p:sp>
        <p:nvSpPr>
          <p:cNvPr id="31749" name="TextBox 30"/>
          <p:cNvSpPr txBox="1">
            <a:spLocks noChangeArrowheads="1"/>
          </p:cNvSpPr>
          <p:nvPr/>
        </p:nvSpPr>
        <p:spPr bwMode="auto">
          <a:xfrm>
            <a:off x="7048500" y="3937000"/>
            <a:ext cx="185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2" rIns="91423" bIns="45712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5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Беженцы</a:t>
            </a:r>
          </a:p>
        </p:txBody>
      </p:sp>
      <p:grpSp>
        <p:nvGrpSpPr>
          <p:cNvPr id="33794" name="Группа 21"/>
          <p:cNvGrpSpPr>
            <a:grpSpLocks/>
          </p:cNvGrpSpPr>
          <p:nvPr/>
        </p:nvGrpSpPr>
        <p:grpSpPr bwMode="auto">
          <a:xfrm>
            <a:off x="5824538" y="1271588"/>
            <a:ext cx="6769100" cy="7416800"/>
            <a:chOff x="-98859" y="764704"/>
            <a:chExt cx="3122363" cy="1380085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-98859" y="764704"/>
              <a:ext cx="3122363" cy="1380085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anchor="ctr"/>
            <a:lstStyle/>
            <a:p>
              <a:pPr marL="119063" indent="-119063">
                <a:lnSpc>
                  <a:spcPct val="70000"/>
                </a:lnSpc>
                <a:buFont typeface="Arial" charset="0"/>
                <a:buChar char="•"/>
                <a:defRPr/>
              </a:pPr>
              <a:endParaRPr lang="en-US" sz="1200">
                <a:solidFill>
                  <a:srgbClr val="002060"/>
                </a:solidFill>
                <a:cs typeface="Arial" charset="0"/>
              </a:endParaRPr>
            </a:p>
            <a:p>
              <a:pPr marL="119063" indent="-119063">
                <a:lnSpc>
                  <a:spcPct val="70000"/>
                </a:lnSpc>
                <a:buFont typeface="Arial" charset="0"/>
                <a:buChar char="•"/>
                <a:defRPr/>
              </a:pPr>
              <a:endParaRPr lang="ru-RU" sz="1200">
                <a:solidFill>
                  <a:srgbClr val="002060"/>
                </a:solidFill>
                <a:latin typeface="Arial" charset="0"/>
                <a:cs typeface="Arial" charset="0"/>
              </a:endParaRPr>
            </a:p>
            <a:p>
              <a:pPr marL="119063" indent="-119063">
                <a:lnSpc>
                  <a:spcPct val="70000"/>
                </a:lnSpc>
                <a:buFont typeface="Arial" charset="0"/>
                <a:buChar char="•"/>
                <a:defRPr/>
              </a:pPr>
              <a:endParaRPr lang="ru-RU" sz="1200">
                <a:solidFill>
                  <a:srgbClr val="002060"/>
                </a:solidFill>
                <a:latin typeface="Arial" charset="0"/>
                <a:cs typeface="Arial" charset="0"/>
              </a:endParaRPr>
            </a:p>
            <a:p>
              <a:pPr marL="119063" indent="-119063">
                <a:lnSpc>
                  <a:spcPct val="70000"/>
                </a:lnSpc>
                <a:buFont typeface="Arial" charset="0"/>
                <a:buChar char="•"/>
                <a:defRPr/>
              </a:pPr>
              <a:endParaRPr lang="ru-RU" sz="1200">
                <a:solidFill>
                  <a:srgbClr val="002060"/>
                </a:solidFill>
                <a:latin typeface="Arial" charset="0"/>
                <a:cs typeface="Arial" charset="0"/>
              </a:endParaRPr>
            </a:p>
            <a:p>
              <a:pPr marL="119063" indent="-119063">
                <a:lnSpc>
                  <a:spcPct val="70000"/>
                </a:lnSpc>
                <a:buFont typeface="Arial" charset="0"/>
                <a:buChar char="•"/>
                <a:defRPr/>
              </a:pPr>
              <a:endParaRPr lang="ru-RU" sz="1200">
                <a:solidFill>
                  <a:srgbClr val="002060"/>
                </a:solidFill>
                <a:latin typeface="Arial" charset="0"/>
                <a:cs typeface="Arial" charset="0"/>
              </a:endParaRPr>
            </a:p>
            <a:p>
              <a:pPr marL="119063" indent="-119063">
                <a:lnSpc>
                  <a:spcPct val="70000"/>
                </a:lnSpc>
                <a:buFont typeface="Arial" charset="0"/>
                <a:buChar char="•"/>
                <a:defRPr/>
              </a:pPr>
              <a:endParaRPr lang="ru-RU" sz="1200">
                <a:solidFill>
                  <a:srgbClr val="002060"/>
                </a:solidFill>
                <a:latin typeface="Arial" charset="0"/>
                <a:cs typeface="Arial" charset="0"/>
              </a:endParaRPr>
            </a:p>
            <a:p>
              <a:pPr marL="119063" indent="-119063">
                <a:lnSpc>
                  <a:spcPct val="70000"/>
                </a:lnSpc>
                <a:buFont typeface="Arial" charset="0"/>
                <a:buChar char="•"/>
                <a:defRPr/>
              </a:pPr>
              <a:endParaRPr lang="ru-RU" sz="1200">
                <a:solidFill>
                  <a:srgbClr val="002060"/>
                </a:solidFill>
                <a:latin typeface="Arial" charset="0"/>
                <a:cs typeface="Arial" charset="0"/>
              </a:endParaRPr>
            </a:p>
            <a:p>
              <a:pPr marL="119063" indent="-119063">
                <a:lnSpc>
                  <a:spcPct val="70000"/>
                </a:lnSpc>
                <a:buFont typeface="Arial" charset="0"/>
                <a:buChar char="•"/>
                <a:defRPr/>
              </a:pPr>
              <a:endParaRPr lang="ru-RU" sz="1200">
                <a:solidFill>
                  <a:srgbClr val="002060"/>
                </a:solidFill>
                <a:latin typeface="Arial" charset="0"/>
                <a:cs typeface="Arial" charset="0"/>
              </a:endParaRPr>
            </a:p>
            <a:p>
              <a:pPr marL="119063" indent="-119063">
                <a:lnSpc>
                  <a:spcPct val="70000"/>
                </a:lnSpc>
                <a:buFont typeface="Arial" charset="0"/>
                <a:buChar char="•"/>
                <a:defRPr/>
              </a:pPr>
              <a:endParaRPr lang="en-US" sz="1200">
                <a:solidFill>
                  <a:srgbClr val="002060"/>
                </a:solidFill>
                <a:latin typeface="Arial" charset="0"/>
                <a:cs typeface="Arial" charset="0"/>
              </a:endParaRPr>
            </a:p>
            <a:p>
              <a:pPr marL="119063" indent="-119063">
                <a:buFont typeface="Arial" charset="0"/>
                <a:buChar char="•"/>
                <a:defRPr/>
              </a:pPr>
              <a:r>
                <a:rPr lang="ru-RU" sz="2000">
                  <a:solidFill>
                    <a:srgbClr val="002060"/>
                  </a:solidFill>
                  <a:cs typeface="Arial" charset="0"/>
                </a:rPr>
                <a:t> Паспорт и/или иные документы, удостоверяющие личность. Заявитель вправе при подаче ходатайства представлять любые документы и материалы в обоснование своего ходатайства</a:t>
              </a:r>
              <a:r>
                <a:rPr lang="en-US" sz="2000">
                  <a:solidFill>
                    <a:srgbClr val="002060"/>
                  </a:solidFill>
                  <a:cs typeface="Arial" charset="0"/>
                </a:rPr>
                <a:t>;</a:t>
              </a:r>
              <a:endParaRPr lang="ru-RU" sz="2000">
                <a:solidFill>
                  <a:srgbClr val="002060"/>
                </a:solidFill>
                <a:cs typeface="Arial" charset="0"/>
              </a:endParaRPr>
            </a:p>
            <a:p>
              <a:pPr marL="119063" indent="-119063">
                <a:buFont typeface="Arial" charset="0"/>
                <a:buChar char="•"/>
                <a:defRPr/>
              </a:pPr>
              <a:r>
                <a:rPr lang="ru-RU" sz="2000">
                  <a:solidFill>
                    <a:srgbClr val="002060"/>
                  </a:solidFill>
                  <a:cs typeface="Arial" charset="0"/>
                </a:rPr>
                <a:t> 4 фотографии размером 35*45 мм в черно-белом или цветном исполнении с четким изображением лица в анфас без головного убора, в том числе 2 фотографии на несовершеннолетних детей, которые указаны в заявлении</a:t>
              </a:r>
              <a:r>
                <a:rPr lang="en-US" sz="2000">
                  <a:solidFill>
                    <a:srgbClr val="002060"/>
                  </a:solidFill>
                  <a:cs typeface="Arial" charset="0"/>
                </a:rPr>
                <a:t>;</a:t>
              </a:r>
              <a:endParaRPr lang="ru-RU" sz="2000">
                <a:solidFill>
                  <a:srgbClr val="002060"/>
                </a:solidFill>
                <a:cs typeface="Arial" charset="0"/>
              </a:endParaRPr>
            </a:p>
            <a:p>
              <a:pPr marL="119063" indent="-119063">
                <a:buFont typeface="Arial" charset="0"/>
                <a:buChar char="•"/>
                <a:defRPr/>
              </a:pPr>
              <a:r>
                <a:rPr lang="ru-RU" sz="2000">
                  <a:solidFill>
                    <a:srgbClr val="002060"/>
                  </a:solidFill>
                  <a:cs typeface="Arial" charset="0"/>
                </a:rPr>
                <a:t> Документы и материалы, представленные заявителем, должны иметь письменный перевод на русский язык, заверенный в установленном порядке, и приобщаются к его ходатайству в подлиннике. Отдельные документы могут быть возвращены заявителю после снятия с них ксерокопий</a:t>
              </a:r>
              <a:r>
                <a:rPr lang="en-US" sz="2000">
                  <a:solidFill>
                    <a:srgbClr val="002060"/>
                  </a:solidFill>
                  <a:cs typeface="Arial" charset="0"/>
                </a:rPr>
                <a:t>;</a:t>
              </a:r>
              <a:endParaRPr lang="ru-RU" sz="2000">
                <a:solidFill>
                  <a:srgbClr val="002060"/>
                </a:solidFill>
                <a:cs typeface="Arial" charset="0"/>
              </a:endParaRPr>
            </a:p>
            <a:p>
              <a:pPr marL="119063" indent="-119063">
                <a:buFont typeface="Arial" charset="0"/>
                <a:buChar char="•"/>
                <a:defRPr/>
              </a:pPr>
              <a:r>
                <a:rPr lang="ru-RU" sz="2000">
                  <a:solidFill>
                    <a:srgbClr val="002060"/>
                  </a:solidFill>
                  <a:cs typeface="Arial" charset="0"/>
                </a:rPr>
                <a:t> После заполнения ходатайства проводится опрос заявителя;</a:t>
              </a:r>
            </a:p>
            <a:p>
              <a:pPr marL="119063" indent="-119063">
                <a:buFont typeface="Arial" charset="0"/>
                <a:buChar char="•"/>
                <a:defRPr/>
              </a:pPr>
              <a:r>
                <a:rPr lang="ru-RU" sz="2000">
                  <a:solidFill>
                    <a:srgbClr val="002060"/>
                  </a:solidFill>
                  <a:cs typeface="Arial" charset="0"/>
                </a:rPr>
                <a:t> Предварительное рассмотрение ходатайства осуществляется в срок до 5 дней, рассмотрение по существу — до трех месяцев.</a:t>
              </a: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-98859" y="764704"/>
              <a:ext cx="3122363" cy="18757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Необходимые документы</a:t>
              </a:r>
            </a:p>
          </p:txBody>
        </p:sp>
      </p:grpSp>
      <p:grpSp>
        <p:nvGrpSpPr>
          <p:cNvPr id="33795" name="Группа 12"/>
          <p:cNvGrpSpPr>
            <a:grpSpLocks/>
          </p:cNvGrpSpPr>
          <p:nvPr/>
        </p:nvGrpSpPr>
        <p:grpSpPr bwMode="auto">
          <a:xfrm>
            <a:off x="496888" y="1271588"/>
            <a:ext cx="4967287" cy="7416800"/>
            <a:chOff x="-130205" y="623283"/>
            <a:chExt cx="2694044" cy="1885580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-130205" y="764540"/>
              <a:ext cx="2694044" cy="1744323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85709" indent="-85709">
                <a:defRPr/>
              </a:pPr>
              <a:endParaRPr lang="ru-RU" sz="1200" b="1" dirty="0">
                <a:solidFill>
                  <a:srgbClr val="002060"/>
                </a:solidFill>
              </a:endParaRPr>
            </a:p>
            <a:p>
              <a:pPr marL="85709" indent="-85709">
                <a:defRPr/>
              </a:pPr>
              <a:endParaRPr lang="ru-RU" sz="1200" b="1" dirty="0">
                <a:solidFill>
                  <a:srgbClr val="002060"/>
                </a:solidFill>
              </a:endParaRPr>
            </a:p>
            <a:p>
              <a:pPr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Непосредственно:</a:t>
              </a:r>
              <a:r>
                <a:rPr lang="ru-RU" sz="2000" dirty="0">
                  <a:solidFill>
                    <a:srgbClr val="002060"/>
                  </a:solidFill>
                </a:rPr>
                <a:t> </a:t>
              </a:r>
            </a:p>
            <a:p>
              <a:pPr>
                <a:defRPr/>
              </a:pPr>
              <a:r>
                <a:rPr lang="ru-RU" sz="2000" dirty="0">
                  <a:solidFill>
                    <a:srgbClr val="002060"/>
                  </a:solidFill>
                </a:rPr>
                <a:t>в территориальный орган </a:t>
              </a:r>
            </a:p>
            <a:p>
              <a:pPr>
                <a:defRPr/>
              </a:pPr>
              <a:r>
                <a:rPr lang="ru-RU" sz="2000" dirty="0">
                  <a:solidFill>
                    <a:srgbClr val="002060"/>
                  </a:solidFill>
                </a:rPr>
                <a:t>Федеральной миграционной службы (ФМС России)</a:t>
              </a:r>
            </a:p>
            <a:p>
              <a:pPr>
                <a:defRPr/>
              </a:pPr>
              <a:endParaRPr lang="ru-RU" sz="2000" dirty="0">
                <a:solidFill>
                  <a:srgbClr val="002060"/>
                </a:solidFill>
              </a:endParaRPr>
            </a:p>
            <a:p>
              <a:pPr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За дополнительной информацией: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sz="2000" dirty="0">
                  <a:solidFill>
                    <a:srgbClr val="002060"/>
                  </a:solidFill>
                </a:rPr>
                <a:t> на сайт ФМС России:</a:t>
              </a:r>
              <a:endParaRPr lang="en-US" sz="2000" dirty="0">
                <a:solidFill>
                  <a:srgbClr val="002060"/>
                </a:solidFill>
              </a:endParaRPr>
            </a:p>
            <a:p>
              <a:pPr>
                <a:defRPr/>
              </a:pPr>
              <a:r>
                <a:rPr lang="en-US" sz="2000" dirty="0">
                  <a:solidFill>
                    <a:srgbClr val="002060"/>
                  </a:solidFill>
                </a:rPr>
                <a:t>   </a:t>
              </a:r>
              <a:r>
                <a:rPr lang="en-US" sz="2000" dirty="0">
                  <a:solidFill>
                    <a:srgbClr val="002060"/>
                  </a:solidFill>
                  <a:hlinkClick r:id="rId3"/>
                </a:rPr>
                <a:t>www.fms.gov.ru</a:t>
              </a:r>
              <a:endParaRPr lang="ru-RU" sz="2000" dirty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sz="2000" dirty="0">
                  <a:solidFill>
                    <a:srgbClr val="002060"/>
                  </a:solidFill>
                </a:rPr>
                <a:t> в Единый портал государственных </a:t>
              </a:r>
              <a:br>
                <a:rPr lang="ru-RU" sz="2000" dirty="0">
                  <a:solidFill>
                    <a:srgbClr val="002060"/>
                  </a:solidFill>
                </a:rPr>
              </a:br>
              <a:r>
                <a:rPr lang="ru-RU" sz="2000" dirty="0">
                  <a:solidFill>
                    <a:srgbClr val="002060"/>
                  </a:solidFill>
                </a:rPr>
                <a:t>и муниципальных услуг:</a:t>
              </a:r>
              <a:endParaRPr lang="en-US" sz="2000" dirty="0">
                <a:solidFill>
                  <a:srgbClr val="002060"/>
                </a:solidFill>
              </a:endParaRPr>
            </a:p>
            <a:p>
              <a:pPr>
                <a:defRPr/>
              </a:pPr>
              <a:r>
                <a:rPr lang="en-US" sz="2000" dirty="0">
                  <a:solidFill>
                    <a:srgbClr val="002060"/>
                  </a:solidFill>
                </a:rPr>
                <a:t>   </a:t>
              </a:r>
              <a:r>
                <a:rPr lang="en-US" sz="2000" dirty="0">
                  <a:solidFill>
                    <a:srgbClr val="002060"/>
                  </a:solidFill>
                  <a:hlinkClick r:id="rId4"/>
                </a:rPr>
                <a:t>www.gosuslugi.ru</a:t>
              </a:r>
              <a:endParaRPr lang="ru-RU" sz="2000" dirty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sz="2000" dirty="0">
                  <a:solidFill>
                    <a:srgbClr val="002060"/>
                  </a:solidFill>
                </a:rPr>
                <a:t> по телефону «горячей линии» </a:t>
              </a:r>
            </a:p>
            <a:p>
              <a:pPr>
                <a:defRPr/>
              </a:pPr>
              <a:r>
                <a:rPr lang="ru-RU" sz="2000" dirty="0">
                  <a:solidFill>
                    <a:srgbClr val="002060"/>
                  </a:solidFill>
                </a:rPr>
                <a:t>ФМС России:</a:t>
              </a:r>
              <a:r>
                <a:rPr lang="ru-RU" sz="2000" b="1" dirty="0">
                  <a:solidFill>
                    <a:srgbClr val="002060"/>
                  </a:solidFill>
                </a:rPr>
                <a:t> 8 (495) 636-98-98</a:t>
              </a:r>
            </a:p>
            <a:p>
              <a:pPr>
                <a:defRPr/>
              </a:pPr>
              <a:endParaRPr lang="ru-RU" sz="2000" b="1" dirty="0">
                <a:solidFill>
                  <a:srgbClr val="002060"/>
                </a:solidFill>
              </a:endParaRPr>
            </a:p>
            <a:p>
              <a:pPr>
                <a:defRPr/>
              </a:pPr>
              <a:endParaRPr lang="ru-RU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-130205" y="623283"/>
              <a:ext cx="2694044" cy="25426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Куда обратиться</a:t>
              </a:r>
            </a:p>
          </p:txBody>
        </p:sp>
      </p:grpSp>
      <p:sp>
        <p:nvSpPr>
          <p:cNvPr id="33796" name="TextBox 30"/>
          <p:cNvSpPr txBox="1">
            <a:spLocks noChangeArrowheads="1"/>
          </p:cNvSpPr>
          <p:nvPr/>
        </p:nvSpPr>
        <p:spPr bwMode="auto">
          <a:xfrm>
            <a:off x="7048500" y="3937000"/>
            <a:ext cx="185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2" rIns="91423" bIns="45712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5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Беженцы</a:t>
            </a:r>
          </a:p>
        </p:txBody>
      </p:sp>
      <p:grpSp>
        <p:nvGrpSpPr>
          <p:cNvPr id="35842" name="Группа 27"/>
          <p:cNvGrpSpPr>
            <a:grpSpLocks/>
          </p:cNvGrpSpPr>
          <p:nvPr/>
        </p:nvGrpSpPr>
        <p:grpSpPr bwMode="auto">
          <a:xfrm>
            <a:off x="496888" y="984250"/>
            <a:ext cx="12096750" cy="8064500"/>
            <a:chOff x="155151" y="829477"/>
            <a:chExt cx="2916000" cy="3048302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55151" y="836078"/>
              <a:ext cx="2916000" cy="3041701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anchor="ctr"/>
            <a:lstStyle/>
            <a:p>
              <a:pPr indent="182531" algn="just">
                <a:lnSpc>
                  <a:spcPts val="1200"/>
                </a:lnSpc>
                <a:buFont typeface="Arial" pitchFamily="34" charset="0"/>
                <a:buChar char="•"/>
                <a:defRPr/>
              </a:pPr>
              <a:endParaRPr lang="ru-RU" sz="1200" dirty="0">
                <a:solidFill>
                  <a:srgbClr val="002060"/>
                </a:solidFill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155151" y="829477"/>
              <a:ext cx="2916000" cy="16321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200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Права</a:t>
              </a:r>
            </a:p>
          </p:txBody>
        </p:sp>
      </p:grpSp>
      <p:sp>
        <p:nvSpPr>
          <p:cNvPr id="35843" name="TextBox 30"/>
          <p:cNvSpPr txBox="1">
            <a:spLocks noChangeArrowheads="1"/>
          </p:cNvSpPr>
          <p:nvPr/>
        </p:nvSpPr>
        <p:spPr bwMode="auto">
          <a:xfrm>
            <a:off x="7048500" y="3937000"/>
            <a:ext cx="185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2" rIns="91423" bIns="45712">
            <a:spAutoFit/>
          </a:bodyPr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68325" y="1416050"/>
            <a:ext cx="12025313" cy="77057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2531" algn="just">
              <a:buFont typeface="Arial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получение услуг переводчика и получение информации о своих правах и обязанностях, а также иной информации </a:t>
            </a:r>
          </a:p>
          <a:p>
            <a:pPr indent="182531" algn="just"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в соответствии с настоящей статьей; </a:t>
            </a:r>
          </a:p>
          <a:p>
            <a:pPr indent="182531" algn="just">
              <a:buFont typeface="Arial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получение содействия в оформлении документов для въезда на территорию Российской Федерации;</a:t>
            </a:r>
          </a:p>
          <a:p>
            <a:pPr indent="182531" algn="just">
              <a:buFont typeface="Arial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получение содействия в обеспечении проезда и провоза багажа к месту пребывания;</a:t>
            </a:r>
          </a:p>
          <a:p>
            <a:pPr indent="182531" algn="just">
              <a:buFont typeface="Arial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 получение питания и пользование коммунальными услугами в центре временного размещения;</a:t>
            </a:r>
          </a:p>
          <a:p>
            <a:pPr indent="182531" algn="just">
              <a:buFont typeface="Arial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охрану представителями территориального органа федерального органа исполнительной власти по внутренним делам </a:t>
            </a:r>
          </a:p>
          <a:p>
            <a:pPr indent="182531" algn="just"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в центре временного размещения в целях обеспечения безопасности данных лиц;</a:t>
            </a:r>
          </a:p>
          <a:p>
            <a:pPr indent="182531" algn="just">
              <a:buFont typeface="Arial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пользование жилым помещением из фонда жилья для временного поселения. Лицо, признанное беженцем, и члены его семьи утрачивают право на пользование жилым помещением из фонда жилья для временного поселения в случае приобретения, получения, найма другого жилья;</a:t>
            </a:r>
          </a:p>
          <a:p>
            <a:pPr indent="182531" algn="just">
              <a:buFont typeface="Arial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медицинскую и лекарственную помощь;</a:t>
            </a:r>
          </a:p>
          <a:p>
            <a:pPr indent="182531" algn="just">
              <a:buFont typeface="Arial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получение содействия в направлении на профессиональное обучение или в трудоустройстве;</a:t>
            </a:r>
          </a:p>
          <a:p>
            <a:pPr indent="182531" algn="just">
              <a:buFont typeface="Arial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работу по найму или предпринимательскую деятельность;</a:t>
            </a:r>
          </a:p>
          <a:p>
            <a:pPr indent="182531" algn="just">
              <a:buFont typeface="Arial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социальную защиту, в том числе социальное обеспечение;</a:t>
            </a:r>
          </a:p>
          <a:p>
            <a:pPr indent="182531" algn="just">
              <a:buFont typeface="Arial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получение содействия в устройстве детей лица, признанного беженцем, в государственные или муниципальные дошкольные образовательные организации и общеобразовательные организации, профессиональные образовательные организации и образовательные организации высшего образования;</a:t>
            </a:r>
          </a:p>
          <a:p>
            <a:pPr indent="182531" algn="just">
              <a:buFont typeface="Arial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содействие федерального органа исполнительной власти, уполномоченного на осуществление функций по контролю и надзору в сфере миграции, в получении сведений о родственниках лица, признанного беженцем, проживающих </a:t>
            </a:r>
          </a:p>
          <a:p>
            <a:pPr indent="182531" algn="just"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в государстве его гражданской принадлежности;</a:t>
            </a:r>
          </a:p>
          <a:p>
            <a:pPr indent="182531" algn="just">
              <a:buFont typeface="Arial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обращение с заявлением о предоставлении права на постоянное проживание на территории Российской Федерации или на приобретение гражданства Российской Федерации в соответствии с законодательством Российской Федерации </a:t>
            </a:r>
          </a:p>
          <a:p>
            <a:pPr indent="182531" algn="just"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и международными договорами Российской Федерации;</a:t>
            </a:r>
          </a:p>
          <a:p>
            <a:pPr indent="182531" algn="just">
              <a:buFont typeface="Arial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участие в общественной деятельности;</a:t>
            </a:r>
          </a:p>
          <a:p>
            <a:pPr indent="182531" algn="just">
              <a:buFont typeface="Arial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добровольное возвращение в государство своей гражданской принадлежности (своего прежнего обычного местожительства);</a:t>
            </a:r>
          </a:p>
          <a:p>
            <a:pPr indent="182531" algn="just">
              <a:buFont typeface="Arial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выезд на место жительства в иностранное государство;</a:t>
            </a:r>
          </a:p>
          <a:p>
            <a:pPr indent="182531" algn="just">
              <a:buFont typeface="Arial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+mj-lt"/>
              </a:rPr>
              <a:t>пользование иными правами, предусмотренными законодательством Российской Федерации и международными договорами Российской Федерации, а также законодательством субъектов Российской Федерации.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5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Беженцы</a:t>
            </a:r>
          </a:p>
        </p:txBody>
      </p:sp>
      <p:grpSp>
        <p:nvGrpSpPr>
          <p:cNvPr id="37890" name="Группа 30"/>
          <p:cNvGrpSpPr>
            <a:grpSpLocks/>
          </p:cNvGrpSpPr>
          <p:nvPr/>
        </p:nvGrpSpPr>
        <p:grpSpPr bwMode="auto">
          <a:xfrm>
            <a:off x="496888" y="1200150"/>
            <a:ext cx="12096750" cy="6696075"/>
            <a:chOff x="-18633" y="455480"/>
            <a:chExt cx="3090431" cy="3643085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-18633" y="717181"/>
              <a:ext cx="3090431" cy="3381384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ru-RU" dirty="0">
                  <a:solidFill>
                    <a:srgbClr val="002060"/>
                  </a:solidFill>
                </a:rPr>
                <a:t> соблюдать Конституцию Российской Федерации, настоящий Федеральный закон, другие федеральные законы и иные нормативные правовые акты Российской Федерации, а также законы и иные нормативные правовые акты субъектов Российской Федерации;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dirty="0">
                  <a:solidFill>
                    <a:srgbClr val="002060"/>
                  </a:solidFill>
                </a:rPr>
                <a:t> своевременно прибыть в центр временного размещения или иное место пребывания, определенное федеральным органом исполнительной власти, уполномоченным на осуществление функций по контролю и надзору в сфере миграции, либо его территориальным органом;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dirty="0">
                  <a:solidFill>
                    <a:srgbClr val="002060"/>
                  </a:solidFill>
                </a:rPr>
                <a:t> соблюдать установленный порядок проживания и выполнять установленные требования санитарно-гигиенических норм проживания в центре временного размещения;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dirty="0">
                  <a:solidFill>
                    <a:srgbClr val="002060"/>
                  </a:solidFill>
                </a:rPr>
                <a:t> сообщить в течение семи дней в территориальный орган федерального органа исполнительной власти, уполномоченного на осуществление функций по контролю и надзору в сфере миграции, сведения об изменении фамилии, имени, состава семьи, семейного положения, о приобретении гражданства Российской Федерации или гражданства другого иностранного государства либо о получении разрешения на постоянное проживание на территории Российской Федерации;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dirty="0">
                  <a:solidFill>
                    <a:srgbClr val="002060"/>
                  </a:solidFill>
                </a:rPr>
                <a:t> сообщать о намерении переменить место пребывания на территории Российской Федерации либо выехать на место жительства за пределы территории Российской Федерации;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dirty="0">
                  <a:solidFill>
                    <a:srgbClr val="002060"/>
                  </a:solidFill>
                </a:rPr>
                <a:t> проходить переучет в сроки, устанавливаемые территориальным органом федерального органа исполнительной власти, уполномоченного на осуществление функций по контролю и надзору в сфере миграции, но не реже чем один раз в полтора года.</a:t>
              </a: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-18633" y="455480"/>
              <a:ext cx="3090431" cy="424077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Обязанности</a:t>
              </a:r>
            </a:p>
          </p:txBody>
        </p:sp>
      </p:grpSp>
      <p:sp>
        <p:nvSpPr>
          <p:cNvPr id="37891" name="TextBox 30"/>
          <p:cNvSpPr txBox="1">
            <a:spLocks noChangeArrowheads="1"/>
          </p:cNvSpPr>
          <p:nvPr/>
        </p:nvSpPr>
        <p:spPr bwMode="auto">
          <a:xfrm>
            <a:off x="7048500" y="3937000"/>
            <a:ext cx="185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2" rIns="91423" bIns="45712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5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grpSp>
        <p:nvGrpSpPr>
          <p:cNvPr id="39938" name="Группа 11"/>
          <p:cNvGrpSpPr>
            <a:grpSpLocks/>
          </p:cNvGrpSpPr>
          <p:nvPr/>
        </p:nvGrpSpPr>
        <p:grpSpPr bwMode="auto">
          <a:xfrm>
            <a:off x="496888" y="1271588"/>
            <a:ext cx="4967287" cy="7632700"/>
            <a:chOff x="107504" y="764703"/>
            <a:chExt cx="2916000" cy="884667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07504" y="764703"/>
              <a:ext cx="2916000" cy="884667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lnSpc>
                  <a:spcPts val="1200"/>
                </a:lnSpc>
                <a:defRPr/>
              </a:pPr>
              <a:endParaRPr lang="ru-RU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07504" y="764703"/>
              <a:ext cx="2916000" cy="7304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300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Основные нормативные документы</a:t>
              </a:r>
            </a:p>
          </p:txBody>
        </p:sp>
      </p:grp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0" y="0"/>
            <a:ext cx="12801600" cy="1128713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Соотечественники</a:t>
            </a:r>
          </a:p>
          <a:p>
            <a:pPr algn="ctr">
              <a:lnSpc>
                <a:spcPct val="90000"/>
              </a:lnSpc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(Государственная программа по оказанию содействия добровольному переселению в Российскую Федерацию соотечественников, проживающих за рубежом) </a:t>
            </a:r>
          </a:p>
        </p:txBody>
      </p:sp>
      <p:sp>
        <p:nvSpPr>
          <p:cNvPr id="39940" name="TextBox 21"/>
          <p:cNvSpPr txBox="1">
            <a:spLocks noChangeArrowheads="1"/>
          </p:cNvSpPr>
          <p:nvPr/>
        </p:nvSpPr>
        <p:spPr bwMode="auto">
          <a:xfrm>
            <a:off x="207963" y="1487488"/>
            <a:ext cx="2592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568325" y="3725863"/>
            <a:ext cx="4824413" cy="1938337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 algn="ctr">
              <a:defRPr/>
            </a:pPr>
            <a:endParaRPr lang="ru-RU" sz="12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Указ Президента Российской Федерации</a:t>
            </a:r>
          </a:p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от 22 июня 2006 г. № 637 </a:t>
            </a:r>
          </a:p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«О мерах по оказанию содействия добровольному переселению в Российскую Федерацию соотечественников, проживающих за рубежом»</a:t>
            </a:r>
          </a:p>
        </p:txBody>
      </p:sp>
      <p:grpSp>
        <p:nvGrpSpPr>
          <p:cNvPr id="39942" name="Группа 24"/>
          <p:cNvGrpSpPr>
            <a:grpSpLocks/>
          </p:cNvGrpSpPr>
          <p:nvPr/>
        </p:nvGrpSpPr>
        <p:grpSpPr bwMode="auto">
          <a:xfrm>
            <a:off x="5680075" y="1271588"/>
            <a:ext cx="6913563" cy="7632700"/>
            <a:chOff x="163047" y="793027"/>
            <a:chExt cx="2860457" cy="3016169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63047" y="806828"/>
              <a:ext cx="2859800" cy="3002368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lnSpc>
                  <a:spcPts val="1000"/>
                </a:lnSpc>
                <a:defRPr/>
              </a:pPr>
              <a:r>
                <a:rPr lang="ru-RU" sz="1100" dirty="0">
                  <a:solidFill>
                    <a:srgbClr val="002060"/>
                  </a:solidFill>
                </a:rPr>
                <a:t> </a:t>
              </a: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163047" y="793027"/>
              <a:ext cx="2860457" cy="25594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Общая информация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680075" y="1920875"/>
            <a:ext cx="6769100" cy="7319963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+mn-lt"/>
              </a:rPr>
              <a:t>Соотечественники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-  это лица, родившиеся в одном государстве, проживающие либо проживавшие в нем и обладающие признаками общности языка, истории, культурного наследия, традиций и обычаев, а также потомки указанных лиц </a:t>
            </a:r>
          </a:p>
          <a:p>
            <a:pPr>
              <a:defRPr/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по прямой нисходящей линии (Федеральный закон от 24 мая 1999 г. N 99-ФЗ).</a:t>
            </a:r>
          </a:p>
          <a:p>
            <a:pPr>
              <a:defRPr/>
            </a:pPr>
            <a:endParaRPr lang="ru-RU" sz="1400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+mn-lt"/>
              </a:rPr>
              <a:t>Участник Государственной программы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- соотечественник, достигший возраста 18 лет, обладающий дееспособностью и соответствующий требованиям, установленным Государственной программой. Подтверждением участия соотечественника в Государственной программе является свидетельство участника Государственной программы установленного Правительством Российской Федерации образца.</a:t>
            </a:r>
          </a:p>
          <a:p>
            <a:pPr>
              <a:defRPr/>
            </a:pPr>
            <a:endParaRPr lang="ru-RU" sz="1400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+mn-lt"/>
              </a:rPr>
              <a:t>Член семьи участника Государственной программы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- лицо, переселяющееся совместно с участником Государственной программы на постоянное место жительства в Российскую Федерацию. К членам семьи участника Государственной программы относятся: супруга (супруг); дети, в том числе усыновленные или находящиеся под опекой (попечительством); дети супруги (супруга) участника Государственной программы; родители участника Государственной программы и его супруги (супруга), родные сестры и братья участника Государственной программы </a:t>
            </a:r>
          </a:p>
          <a:p>
            <a:pPr>
              <a:defRPr/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и его супруги (супруга); дети родных сестер и братьев участника Государственной программы и его супруги (супруга), в том числе усыновленные или находящиеся под опекой (попечительством), бабушки, дедушки, внуки. Совершеннолетний член семьи участника Государственной программы, за исключением его супруги (супруга), имеет право самостоятельно участвовать в Государственной программе.</a:t>
            </a:r>
          </a:p>
          <a:p>
            <a:pPr>
              <a:defRPr/>
            </a:pPr>
            <a:endParaRPr lang="ru-RU" sz="1400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+mn-lt"/>
              </a:rPr>
              <a:t>Региональная программа переселения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–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утверждаемая высшим исполнительным органом государственной власти субъекта Российской Федерации по согласованию </a:t>
            </a:r>
          </a:p>
          <a:p>
            <a:pPr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с Правительством Российской Федерации государственная программа субъекта Российской Федерации либо подпрограмма государственной программы субъекта Российской Федерации, направленная на оказание содействия приему </a:t>
            </a:r>
          </a:p>
          <a:p>
            <a:pPr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и обустройству участников Государственной программы и членов их семей </a:t>
            </a:r>
          </a:p>
          <a:p>
            <a:pPr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и осуществляемая при государственной поддержке, предоставляемой в рамках Государственной программы.</a:t>
            </a:r>
          </a:p>
          <a:p>
            <a:pPr>
              <a:lnSpc>
                <a:spcPct val="90000"/>
              </a:lnSpc>
              <a:defRPr/>
            </a:pPr>
            <a:endParaRPr lang="ru-RU" sz="14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5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grpSp>
        <p:nvGrpSpPr>
          <p:cNvPr id="41986" name="Группа 12"/>
          <p:cNvGrpSpPr>
            <a:grpSpLocks/>
          </p:cNvGrpSpPr>
          <p:nvPr/>
        </p:nvGrpSpPr>
        <p:grpSpPr bwMode="auto">
          <a:xfrm>
            <a:off x="496888" y="1271588"/>
            <a:ext cx="4967287" cy="6913562"/>
            <a:chOff x="176386" y="764704"/>
            <a:chExt cx="2847118" cy="884670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176386" y="772830"/>
              <a:ext cx="2847118" cy="876544"/>
            </a:xfrm>
            <a:prstGeom prst="roundRect">
              <a:avLst>
                <a:gd name="adj" fmla="val 632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85709" indent="-85709">
                <a:defRPr/>
              </a:pPr>
              <a:endParaRPr lang="ru-RU" sz="1200" b="1" dirty="0">
                <a:solidFill>
                  <a:srgbClr val="002060"/>
                </a:solidFill>
              </a:endParaRPr>
            </a:p>
            <a:p>
              <a:pPr marL="85709" indent="-85709">
                <a:defRPr/>
              </a:pPr>
              <a:endParaRPr lang="ru-RU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176386" y="764704"/>
              <a:ext cx="2847118" cy="6683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Куда обратиться</a:t>
              </a:r>
            </a:p>
          </p:txBody>
        </p:sp>
      </p:grp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0" y="0"/>
            <a:ext cx="12801600" cy="1128713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Соотечественники</a:t>
            </a:r>
          </a:p>
          <a:p>
            <a:pPr algn="ctr">
              <a:lnSpc>
                <a:spcPct val="90000"/>
              </a:lnSpc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(Государственная программа по оказанию содействия добровольному переселению в Российскую Федерацию соотечественников, проживающих за рубежом) </a:t>
            </a:r>
          </a:p>
        </p:txBody>
      </p:sp>
      <p:sp>
        <p:nvSpPr>
          <p:cNvPr id="41988" name="TextBox 21"/>
          <p:cNvSpPr txBox="1">
            <a:spLocks noChangeArrowheads="1"/>
          </p:cNvSpPr>
          <p:nvPr/>
        </p:nvSpPr>
        <p:spPr bwMode="auto">
          <a:xfrm>
            <a:off x="207963" y="1487488"/>
            <a:ext cx="2592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712788" y="2063750"/>
            <a:ext cx="4319587" cy="6484938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+mn-lt"/>
              </a:rPr>
              <a:t>Непосредственно: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  </a:t>
            </a:r>
          </a:p>
          <a:p>
            <a:pPr>
              <a:defRPr/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в любой территориальный орган </a:t>
            </a:r>
          </a:p>
          <a:p>
            <a:pPr>
              <a:defRPr/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Федеральной миграционной службы (ФМС России) или  во временные группы ФМС России на Украине</a:t>
            </a:r>
          </a:p>
          <a:p>
            <a:pPr>
              <a:defRPr/>
            </a:pPr>
            <a:endParaRPr lang="ru-RU" sz="1400" b="1" dirty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 65009, г. Одесса, ул. </a:t>
            </a:r>
            <a:r>
              <a:rPr lang="ru-RU" sz="1400" dirty="0" err="1">
                <a:solidFill>
                  <a:srgbClr val="002060"/>
                </a:solidFill>
                <a:latin typeface="+mn-lt"/>
              </a:rPr>
              <a:t>Гагаринское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 плато, д. 14 Телефон: 8 (10) (38048) 785-87-69 </a:t>
            </a:r>
          </a:p>
          <a:p>
            <a:pPr>
              <a:defRPr/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Электронная почта: </a:t>
            </a:r>
            <a:r>
              <a:rPr lang="ru-RU" sz="1400" dirty="0">
                <a:solidFill>
                  <a:srgbClr val="002060"/>
                </a:solidFill>
                <a:latin typeface="+mn-lt"/>
                <a:hlinkClick r:id="rId3"/>
              </a:rPr>
              <a:t>migracia7@yandex.ru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 61000, г. Харьков, ул. </a:t>
            </a:r>
            <a:r>
              <a:rPr lang="ru-RU" sz="1400" dirty="0" err="1">
                <a:solidFill>
                  <a:srgbClr val="002060"/>
                </a:solidFill>
                <a:latin typeface="+mn-lt"/>
              </a:rPr>
              <a:t>Ольминского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, д. 22: </a:t>
            </a:r>
          </a:p>
          <a:p>
            <a:pPr>
              <a:defRPr/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Телефон: 8 (10) (38057) 700-00-56; 715-79-97; </a:t>
            </a:r>
          </a:p>
          <a:p>
            <a:pPr>
              <a:defRPr/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+ (38050) 302-31-98 </a:t>
            </a:r>
          </a:p>
          <a:p>
            <a:pPr>
              <a:defRPr/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Электронная почта: </a:t>
            </a:r>
            <a:r>
              <a:rPr lang="ru-RU" sz="1400" dirty="0" err="1">
                <a:solidFill>
                  <a:srgbClr val="002060"/>
                </a:solidFill>
                <a:latin typeface="+mn-lt"/>
              </a:rPr>
              <a:t>consul@megacom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. </a:t>
            </a:r>
          </a:p>
          <a:p>
            <a:pPr marL="85709" indent="-85709">
              <a:defRPr/>
            </a:pPr>
            <a:endParaRPr lang="ru-RU" sz="1400" b="1" dirty="0">
              <a:solidFill>
                <a:srgbClr val="002060"/>
              </a:solidFill>
              <a:latin typeface="+mn-lt"/>
            </a:endParaRPr>
          </a:p>
          <a:p>
            <a:pPr marL="85709" indent="-85709">
              <a:defRPr/>
            </a:pPr>
            <a:endParaRPr lang="ru-RU" sz="1400" b="1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+mn-lt"/>
              </a:rPr>
              <a:t>За дополнительной информацией: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 на сайт ФМС России</a:t>
            </a:r>
            <a:r>
              <a:rPr lang="en-US" sz="1400" dirty="0">
                <a:solidFill>
                  <a:srgbClr val="002060"/>
                </a:solidFill>
                <a:latin typeface="+mn-lt"/>
              </a:rPr>
              <a:t>:</a:t>
            </a:r>
          </a:p>
          <a:p>
            <a:pPr>
              <a:defRPr/>
            </a:pPr>
            <a:r>
              <a:rPr lang="en-US" sz="1400" dirty="0">
                <a:solidFill>
                  <a:srgbClr val="002060"/>
                </a:solidFill>
                <a:latin typeface="+mn-lt"/>
              </a:rPr>
              <a:t>   </a:t>
            </a:r>
            <a:r>
              <a:rPr lang="en-US" sz="1400" dirty="0">
                <a:solidFill>
                  <a:srgbClr val="002060"/>
                </a:solidFill>
                <a:latin typeface="+mn-lt"/>
                <a:hlinkClick r:id="rId4"/>
              </a:rPr>
              <a:t>www.fms.gov.ru</a:t>
            </a:r>
            <a:endParaRPr lang="ru-RU" sz="1400" dirty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 в Единый портал государственных и муниципальных услуг:</a:t>
            </a:r>
            <a:endParaRPr lang="en-US" sz="1400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r>
              <a:rPr lang="en-US" sz="1400" dirty="0">
                <a:solidFill>
                  <a:srgbClr val="002060"/>
                </a:solidFill>
                <a:latin typeface="+mn-lt"/>
              </a:rPr>
              <a:t>   </a:t>
            </a:r>
            <a:r>
              <a:rPr lang="en-US" sz="1400" dirty="0">
                <a:solidFill>
                  <a:srgbClr val="002060"/>
                </a:solidFill>
                <a:latin typeface="+mn-lt"/>
                <a:hlinkClick r:id="rId5"/>
              </a:rPr>
              <a:t>www.gosuslugi.ru</a:t>
            </a:r>
            <a:endParaRPr lang="ru-RU" sz="1400" dirty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 по телефону «горячей линии» ФМС России: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+mn-lt"/>
              </a:rPr>
              <a:t>   8 (495) 636-98-98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 На официальный сайтах:</a:t>
            </a:r>
          </a:p>
          <a:p>
            <a:pPr>
              <a:defRPr/>
            </a:pPr>
            <a:r>
              <a:rPr lang="ru-RU" sz="1400" b="1" dirty="0" err="1">
                <a:solidFill>
                  <a:srgbClr val="002060"/>
                </a:solidFill>
                <a:latin typeface="+mn-lt"/>
              </a:rPr>
              <a:t>Минрегиона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 России</a:t>
            </a:r>
            <a:endParaRPr lang="ru-RU" sz="1400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r>
              <a:rPr lang="en-US" sz="1400" dirty="0">
                <a:solidFill>
                  <a:srgbClr val="002060"/>
                </a:solidFill>
                <a:latin typeface="+mn-lt"/>
              </a:rPr>
              <a:t> 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+mn-lt"/>
                <a:hlinkClick r:id="rId6"/>
              </a:rPr>
              <a:t>www.minregion</a:t>
            </a:r>
            <a:r>
              <a:rPr lang="ru-RU" sz="1400" dirty="0">
                <a:solidFill>
                  <a:srgbClr val="002060"/>
                </a:solidFill>
                <a:latin typeface="+mn-lt"/>
                <a:hlinkClick r:id="rId6"/>
              </a:rPr>
              <a:t>.</a:t>
            </a:r>
            <a:r>
              <a:rPr lang="en-US" sz="1400" dirty="0" err="1">
                <a:solidFill>
                  <a:srgbClr val="002060"/>
                </a:solidFill>
                <a:latin typeface="+mn-lt"/>
                <a:hlinkClick r:id="rId6"/>
              </a:rPr>
              <a:t>ru</a:t>
            </a:r>
            <a:endParaRPr lang="en-US" sz="1400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r>
              <a:rPr lang="ru-RU" sz="1400" b="1" dirty="0" err="1">
                <a:solidFill>
                  <a:srgbClr val="002060"/>
                </a:solidFill>
                <a:latin typeface="+mn-lt"/>
              </a:rPr>
              <a:t>МИДа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 России </a:t>
            </a:r>
          </a:p>
          <a:p>
            <a:pPr>
              <a:defRPr/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  </a:t>
            </a:r>
            <a:r>
              <a:rPr lang="en-US" sz="1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+mn-lt"/>
                <a:hlinkClick r:id="rId7"/>
              </a:rPr>
              <a:t>www.ruvek</a:t>
            </a:r>
            <a:r>
              <a:rPr lang="ru-RU" sz="1400" dirty="0">
                <a:solidFill>
                  <a:srgbClr val="002060"/>
                </a:solidFill>
                <a:latin typeface="+mn-lt"/>
                <a:hlinkClick r:id="rId7"/>
              </a:rPr>
              <a:t>.</a:t>
            </a:r>
            <a:r>
              <a:rPr lang="en-US" sz="1400" dirty="0" err="1">
                <a:solidFill>
                  <a:srgbClr val="002060"/>
                </a:solidFill>
                <a:latin typeface="+mn-lt"/>
                <a:hlinkClick r:id="rId7"/>
              </a:rPr>
              <a:t>ru</a:t>
            </a:r>
            <a:endParaRPr lang="en-US" sz="1400" dirty="0">
              <a:solidFill>
                <a:srgbClr val="002060"/>
              </a:solidFill>
              <a:latin typeface="+mn-lt"/>
            </a:endParaRPr>
          </a:p>
          <a:p>
            <a:pPr marL="85709" indent="-85709">
              <a:lnSpc>
                <a:spcPct val="85000"/>
              </a:lnSpc>
              <a:defRPr/>
            </a:pPr>
            <a:endParaRPr lang="en-US" sz="1400" dirty="0">
              <a:solidFill>
                <a:srgbClr val="1F497D"/>
              </a:solidFill>
              <a:latin typeface="+mn-lt"/>
            </a:endParaRPr>
          </a:p>
          <a:p>
            <a:pPr marL="85709" indent="-85709">
              <a:lnSpc>
                <a:spcPct val="85000"/>
              </a:lnSpc>
              <a:defRPr/>
            </a:pPr>
            <a:endParaRPr lang="en-US" sz="1200" dirty="0">
              <a:solidFill>
                <a:srgbClr val="1F497D"/>
              </a:solidFill>
              <a:latin typeface="+mn-lt"/>
            </a:endParaRPr>
          </a:p>
          <a:p>
            <a:pPr marL="85709" indent="-85709">
              <a:lnSpc>
                <a:spcPct val="85000"/>
              </a:lnSpc>
              <a:defRPr/>
            </a:pPr>
            <a:endParaRPr lang="ru-RU" dirty="0">
              <a:solidFill>
                <a:srgbClr val="1F497D"/>
              </a:solidFill>
              <a:latin typeface="+mn-lt"/>
            </a:endParaRPr>
          </a:p>
        </p:txBody>
      </p:sp>
      <p:grpSp>
        <p:nvGrpSpPr>
          <p:cNvPr id="41990" name="Группа 21"/>
          <p:cNvGrpSpPr>
            <a:grpSpLocks/>
          </p:cNvGrpSpPr>
          <p:nvPr/>
        </p:nvGrpSpPr>
        <p:grpSpPr bwMode="auto">
          <a:xfrm>
            <a:off x="5824538" y="1271588"/>
            <a:ext cx="6769100" cy="6913562"/>
            <a:chOff x="107504" y="696034"/>
            <a:chExt cx="2916000" cy="1110476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107504" y="696034"/>
              <a:ext cx="2916000" cy="1110476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anchor="b"/>
            <a:lstStyle/>
            <a:p>
              <a:pPr marL="119993" indent="-119993" algn="just">
                <a:lnSpc>
                  <a:spcPts val="899"/>
                </a:lnSpc>
                <a:buFont typeface="Arial" pitchFamily="34" charset="0"/>
                <a:buChar char="•"/>
                <a:defRPr/>
              </a:pPr>
              <a:endParaRPr lang="ru-RU" sz="900" spc="-49" dirty="0">
                <a:solidFill>
                  <a:srgbClr val="002060"/>
                </a:solidFill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107504" y="696034"/>
              <a:ext cx="2916000" cy="83891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Необходимые документы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113463" y="1776413"/>
            <a:ext cx="6264275" cy="6591300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копии документов, удостоверяющих личность заявителя </a:t>
            </a:r>
            <a:br>
              <a:rPr lang="ru-RU" dirty="0">
                <a:solidFill>
                  <a:srgbClr val="002060"/>
                </a:solidFill>
                <a:latin typeface="+mn-lt"/>
              </a:rPr>
            </a:br>
            <a:r>
              <a:rPr lang="ru-RU" dirty="0">
                <a:solidFill>
                  <a:srgbClr val="002060"/>
                </a:solidFill>
                <a:latin typeface="+mn-lt"/>
              </a:rPr>
              <a:t>и членов его семьи, включенных в заявление </a:t>
            </a:r>
            <a:br>
              <a:rPr lang="ru-RU" dirty="0">
                <a:solidFill>
                  <a:srgbClr val="002060"/>
                </a:solidFill>
                <a:latin typeface="+mn-lt"/>
              </a:rPr>
            </a:br>
            <a:r>
              <a:rPr lang="ru-RU" dirty="0">
                <a:solidFill>
                  <a:srgbClr val="002060"/>
                </a:solidFill>
                <a:latin typeface="+mn-lt"/>
              </a:rPr>
              <a:t>с предъявлением оригиналов этих документов;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копии документов о семейном положении заявителя </a:t>
            </a:r>
            <a:br>
              <a:rPr lang="ru-RU" dirty="0">
                <a:solidFill>
                  <a:srgbClr val="002060"/>
                </a:solidFill>
                <a:latin typeface="+mn-lt"/>
              </a:rPr>
            </a:br>
            <a:r>
              <a:rPr lang="ru-RU" dirty="0">
                <a:solidFill>
                  <a:srgbClr val="002060"/>
                </a:solidFill>
                <a:latin typeface="+mn-lt"/>
              </a:rPr>
              <a:t>и членов его семьи  с предъявлением оригиналов этих документов;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4 фотографии размером 35*45мм в черно-белом или цветном исполнении с четким изображением лица 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в анфас без головного убора, в том числе 2 фотографии </a:t>
            </a:r>
            <a:br>
              <a:rPr lang="ru-RU" dirty="0">
                <a:solidFill>
                  <a:srgbClr val="002060"/>
                </a:solidFill>
                <a:latin typeface="+mn-lt"/>
              </a:rPr>
            </a:br>
            <a:r>
              <a:rPr lang="ru-RU" dirty="0">
                <a:solidFill>
                  <a:srgbClr val="002060"/>
                </a:solidFill>
                <a:latin typeface="+mn-lt"/>
              </a:rPr>
              <a:t>на несовершеннолетних детей, которые указаны 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в заявлении.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копии документов об образовании, о профессиональной подготовке, о стаже трудовой деятельности, наличии ученого звания и степени, а также сведения, характеризующие личность заявителя и членов его семьи, включенных в заявление, его профессиональные навыки и умения (если таковые имеют место).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копии документов, составленных на иностранном языке, представляются с переводом на русский язык. Верность перевода и подлинность подписи переводчика должны быть нотариально засвидетельствованы.</a:t>
            </a:r>
          </a:p>
          <a:p>
            <a:pPr>
              <a:defRPr/>
            </a:pP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5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grpSp>
        <p:nvGrpSpPr>
          <p:cNvPr id="44034" name="Группа 27"/>
          <p:cNvGrpSpPr>
            <a:grpSpLocks/>
          </p:cNvGrpSpPr>
          <p:nvPr/>
        </p:nvGrpSpPr>
        <p:grpSpPr bwMode="auto">
          <a:xfrm>
            <a:off x="136525" y="1236663"/>
            <a:ext cx="12530138" cy="7812087"/>
            <a:chOff x="107504" y="764704"/>
            <a:chExt cx="2916000" cy="2951009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07504" y="764704"/>
              <a:ext cx="2916000" cy="2951009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anchor="ctr"/>
            <a:lstStyle/>
            <a:p>
              <a:pPr indent="182531" algn="just">
                <a:lnSpc>
                  <a:spcPts val="1200"/>
                </a:lnSpc>
                <a:defRPr/>
              </a:pPr>
              <a:endParaRPr lang="ru-RU" sz="1200" dirty="0">
                <a:solidFill>
                  <a:srgbClr val="002060"/>
                </a:solidFill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107504" y="764704"/>
              <a:ext cx="2915630" cy="1847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200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Права</a:t>
              </a:r>
            </a:p>
          </p:txBody>
        </p:sp>
      </p:grp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0" y="0"/>
            <a:ext cx="12801600" cy="1128713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ct val="90000"/>
              </a:lnSpc>
              <a:defRPr/>
            </a:pP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Соотечественники</a:t>
            </a:r>
          </a:p>
          <a:p>
            <a:pPr algn="ctr">
              <a:lnSpc>
                <a:spcPct val="90000"/>
              </a:lnSpc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(Государственная программа по оказанию содействия добровольному переселению в Российскую Федерацию соотечественников, проживающих за рубежом) </a:t>
            </a:r>
          </a:p>
          <a:p>
            <a:pPr algn="ctr">
              <a:lnSpc>
                <a:spcPts val="4060"/>
              </a:lnSpc>
              <a:defRPr/>
            </a:pPr>
            <a:endParaRPr lang="ru-RU" sz="3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036" name="TextBox 21"/>
          <p:cNvSpPr txBox="1">
            <a:spLocks noChangeArrowheads="1"/>
          </p:cNvSpPr>
          <p:nvPr/>
        </p:nvSpPr>
        <p:spPr bwMode="auto">
          <a:xfrm>
            <a:off x="207963" y="1487488"/>
            <a:ext cx="2592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255588" y="1776413"/>
            <a:ext cx="12266612" cy="7845425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1. Участник Государственной программы и члены его семьи имеют право на получение разрешения на временное проживание 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вне квот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, вида на жительство, а также на приобретение гражданства Российской Федерации в упрощенном порядке в соответствии с законодательством Российской Федерации </a:t>
            </a:r>
            <a:br>
              <a:rPr lang="ru-RU" sz="1400" dirty="0">
                <a:solidFill>
                  <a:srgbClr val="002060"/>
                </a:solidFill>
                <a:latin typeface="+mn-lt"/>
              </a:rPr>
            </a:br>
            <a:r>
              <a:rPr lang="ru-RU" sz="1400" dirty="0">
                <a:solidFill>
                  <a:srgbClr val="002060"/>
                </a:solidFill>
                <a:latin typeface="+mn-lt"/>
              </a:rPr>
              <a:t>о гражданстве Российской Федерации.</a:t>
            </a:r>
            <a:br>
              <a:rPr lang="ru-RU" sz="1400" dirty="0">
                <a:solidFill>
                  <a:srgbClr val="002060"/>
                </a:solidFill>
                <a:latin typeface="+mn-lt"/>
              </a:rPr>
            </a:br>
            <a:r>
              <a:rPr lang="ru-RU" sz="1400" dirty="0">
                <a:solidFill>
                  <a:srgbClr val="002060"/>
                </a:solidFill>
                <a:latin typeface="+mn-lt"/>
              </a:rPr>
              <a:t>2. Участник Государственной программы и члены его семьи имеют право на получение государственных гарантий и социальной поддержки в зависимости </a:t>
            </a:r>
            <a:br>
              <a:rPr lang="ru-RU" sz="1400" dirty="0">
                <a:solidFill>
                  <a:srgbClr val="002060"/>
                </a:solidFill>
                <a:latin typeface="+mn-lt"/>
              </a:rPr>
            </a:br>
            <a:r>
              <a:rPr lang="ru-RU" sz="1400" dirty="0">
                <a:solidFill>
                  <a:srgbClr val="002060"/>
                </a:solidFill>
                <a:latin typeface="+mn-lt"/>
              </a:rPr>
              <a:t>от выбранной территории вселения:</a:t>
            </a:r>
          </a:p>
          <a:p>
            <a:pPr algn="just">
              <a:defRPr/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- на компенсацию за счет средств федерального бюджета расходов на переезд к будущему месту проживания, включая оплату проезда и провоз личных вещей;</a:t>
            </a:r>
          </a:p>
          <a:p>
            <a:pPr algn="just">
              <a:defRPr/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- на компенсацию за счет средств федерального бюджета расходов на уплату государственной пошлины за оформление документов, определяющих правовой статус переселенцев на территории Российской Федерации;</a:t>
            </a:r>
          </a:p>
          <a:p>
            <a:pPr algn="just">
              <a:buFontTx/>
              <a:buChar char="-"/>
              <a:defRPr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 на получение за счет средств федерального бюджета «подъемных».</a:t>
            </a:r>
          </a:p>
          <a:p>
            <a:pPr algn="just">
              <a:defRPr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3. Также участник Государственной программы и члены его семьи имеют право:</a:t>
            </a:r>
          </a:p>
          <a:p>
            <a:pPr algn="just">
              <a:defRPr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а) на освобождение от уплаты таможенных платежей в соответствии с таможенным законодательством Таможенного союза;</a:t>
            </a:r>
          </a:p>
          <a:p>
            <a:pPr algn="just">
              <a:defRPr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б) на получение разрешения на временное проживание вне квот, вида на жительство, а также на приобретение гражданства Российской Федерации </a:t>
            </a:r>
          </a:p>
          <a:p>
            <a:pPr algn="just">
              <a:defRPr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в упрощенном порядке  в соответствии с законодательством Российской Федерации о гражданстве Российской Федерации;</a:t>
            </a:r>
          </a:p>
          <a:p>
            <a:pPr algn="just">
              <a:defRPr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в) на получение дошкольного, начального общего, основного общего, среднего (полного) общего образования, а также начального, среднего, высшего </a:t>
            </a:r>
          </a:p>
          <a:p>
            <a:pPr algn="just">
              <a:defRPr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и послевузовского профессионального образования, дополнительного профессионального образования;</a:t>
            </a:r>
          </a:p>
          <a:p>
            <a:pPr algn="just">
              <a:defRPr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г) на получение медицинской помощи в рамках программ государственных гарантий бесплатного оказания гражданам медицинской помощи в соответствии </a:t>
            </a:r>
          </a:p>
          <a:p>
            <a:pPr algn="just">
              <a:defRPr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с законодательством Российской Федерации; </a:t>
            </a:r>
          </a:p>
          <a:p>
            <a:pPr algn="just">
              <a:defRPr/>
            </a:pPr>
            <a:r>
              <a:rPr lang="ru-RU" sz="1400" dirty="0" err="1">
                <a:solidFill>
                  <a:srgbClr val="002060"/>
                </a:solidFill>
                <a:latin typeface="+mj-lt"/>
              </a:rPr>
              <a:t>д</a:t>
            </a:r>
            <a:r>
              <a:rPr lang="ru-RU" sz="1400" dirty="0">
                <a:solidFill>
                  <a:srgbClr val="002060"/>
                </a:solidFill>
                <a:latin typeface="+mj-lt"/>
              </a:rPr>
              <a:t>) на предоставление мест в учреждениях социального обслуживания населения и оказание услуг в соответствии с законодательством Российской Федерации о социальном обслуживании граждан;</a:t>
            </a:r>
          </a:p>
          <a:p>
            <a:pPr algn="just">
              <a:defRPr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е) на получение услуг в области содействия занятости населения в части содействия в поиске подходящей работы, организации профессиональной ориентации граждан в целях выбора сферы деятельности (профессии), трудоустройства, организации проведения оплачиваемых общественных работ, ярмарок вакансий и учебных рабочих мест, информирования о положении на рынке труда в субъекте Российской Федерации в соответствии  </a:t>
            </a:r>
            <a:br>
              <a:rPr lang="ru-RU" sz="1400" dirty="0">
                <a:solidFill>
                  <a:srgbClr val="002060"/>
                </a:solidFill>
                <a:latin typeface="+mj-lt"/>
              </a:rPr>
            </a:br>
            <a:r>
              <a:rPr lang="ru-RU" sz="1400" dirty="0">
                <a:solidFill>
                  <a:srgbClr val="002060"/>
                </a:solidFill>
                <a:latin typeface="+mj-lt"/>
              </a:rPr>
              <a:t>с законодательством   Российской Федерации.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 algn="just">
              <a:defRPr/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Участникам Государственной программы оказывается содействие в жилищном обустройстве в рамках региональных программ переселения. Субъект Российской Федерации самостоятельно определяет свои возможности в решении данного вопроса. После получения гражданства Российской Федерации участник Государственной программы  вправе обратиться в местные органы власти по месту регистрации по месту жительства и встать на учет как нуждающийся в улучшении жилищных условий  и предоставлении жилья  на основании статей 14 и 52 Жилищного Кодекса Российской Федерации.</a:t>
            </a:r>
          </a:p>
          <a:p>
            <a:pPr>
              <a:defRPr/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Решение соотечественника об участии в Государственной программе оформляется путем подачи им личного заявления в уполномоченный орган в стране своего постоянного проживания. </a:t>
            </a:r>
            <a:br>
              <a:rPr lang="ru-RU" sz="1400" dirty="0">
                <a:solidFill>
                  <a:srgbClr val="002060"/>
                </a:solidFill>
                <a:latin typeface="+mn-lt"/>
              </a:rPr>
            </a:br>
            <a:r>
              <a:rPr lang="ru-RU" sz="1400" dirty="0">
                <a:solidFill>
                  <a:srgbClr val="002060"/>
                </a:solidFill>
                <a:latin typeface="+mn-lt"/>
              </a:rPr>
              <a:t>Соотечественник, являющийся иностранным гражданином,  постоянно или временно проживающий на законном основании на территории Российской Федерации либо получивший временное убежище в Российской Федерации, вправе подать  заявление об участии в Государственной программе и получить на территории Российской Федерации свидетельство участника Государственной программы. 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5000"/>
              </a:lnSpc>
              <a:defRPr/>
            </a:pPr>
            <a:endParaRPr lang="ru-RU" sz="1300" dirty="0">
              <a:solidFill>
                <a:srgbClr val="1F497D"/>
              </a:solidFill>
              <a:latin typeface="+mn-lt"/>
            </a:endParaRPr>
          </a:p>
          <a:p>
            <a:pPr>
              <a:lnSpc>
                <a:spcPct val="95000"/>
              </a:lnSpc>
              <a:defRPr/>
            </a:pPr>
            <a:endParaRPr lang="ru-RU" sz="1300" dirty="0">
              <a:solidFill>
                <a:srgbClr val="1F497D"/>
              </a:solidFill>
              <a:latin typeface="+mn-lt"/>
            </a:endParaRPr>
          </a:p>
          <a:p>
            <a:pPr>
              <a:lnSpc>
                <a:spcPct val="95000"/>
              </a:lnSpc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5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grpSp>
        <p:nvGrpSpPr>
          <p:cNvPr id="46082" name="Группа 30"/>
          <p:cNvGrpSpPr>
            <a:grpSpLocks/>
          </p:cNvGrpSpPr>
          <p:nvPr/>
        </p:nvGrpSpPr>
        <p:grpSpPr bwMode="auto">
          <a:xfrm>
            <a:off x="496888" y="1271588"/>
            <a:ext cx="12088812" cy="4897437"/>
            <a:chOff x="432366" y="764703"/>
            <a:chExt cx="2721704" cy="3102341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432366" y="764703"/>
              <a:ext cx="2721704" cy="3102341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182531" algn="just">
                <a:lnSpc>
                  <a:spcPts val="1300"/>
                </a:lnSpc>
                <a:defRPr/>
              </a:pPr>
              <a:endParaRPr lang="ru-RU" sz="1200" dirty="0">
                <a:solidFill>
                  <a:srgbClr val="002060"/>
                </a:solidFill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432366" y="764703"/>
              <a:ext cx="2721704" cy="29062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Обязанности</a:t>
              </a:r>
            </a:p>
          </p:txBody>
        </p:sp>
      </p:grp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0" y="0"/>
            <a:ext cx="12801600" cy="1128713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ct val="90000"/>
              </a:lnSpc>
              <a:defRPr/>
            </a:pP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Соотечественники</a:t>
            </a:r>
          </a:p>
          <a:p>
            <a:pPr algn="ctr">
              <a:lnSpc>
                <a:spcPct val="90000"/>
              </a:lnSpc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(Государственная программа по оказанию содействия добровольному переселению в Российскую Федерацию соотечественников, проживающих за рубежом) </a:t>
            </a:r>
          </a:p>
          <a:p>
            <a:pPr algn="ctr">
              <a:lnSpc>
                <a:spcPts val="4060"/>
              </a:lnSpc>
              <a:defRPr/>
            </a:pPr>
            <a:endParaRPr lang="ru-RU" sz="3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84" name="TextBox 21"/>
          <p:cNvSpPr txBox="1">
            <a:spLocks noChangeArrowheads="1"/>
          </p:cNvSpPr>
          <p:nvPr/>
        </p:nvSpPr>
        <p:spPr bwMode="auto">
          <a:xfrm>
            <a:off x="207963" y="1487488"/>
            <a:ext cx="2592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639763" y="1847850"/>
            <a:ext cx="11882437" cy="4486275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соблюдать Конституцию Российской Федерации, законы и иные нормативные правовые акты Российской Федерации и субъекта Российской Федерации;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прибыть в субъект Российской Федерации, определенный свидетельством участника Государственной программы;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пройти регистрацию в уполномоченном органе субъекта Российской Федерации по реализации региональной программы переселения, а также территориальном органе ФМС России;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возместить в установленном порядке понесенные государством затраты, связанные с выплатой подъемных, компенсацией за счет средств  федерального бюджета расходов  на переезд  к будущему  месту проживания, включая оплату проезда и провоз  личных вещей, а также расходов, связанных с оформлением документов, определяющих правовой статус на территории Российской Федерации, в случае аннулирования свидетельства участника Государственной программы, добровольного отказа от статуса участника Государственной программы или от статуса члена семьи участника Государственной программы, а также выезда участника Государственной программы и (или) членов его семьи на постоянное место жительства из субъекта Российской Федерации, определенного свидетельством участника Государственной программы, ранее чем через два года со дня въезда на территорию Российской Федерации.</a:t>
            </a:r>
          </a:p>
          <a:p>
            <a:pPr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5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0" y="0"/>
            <a:ext cx="12801600" cy="120015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ct val="90000"/>
              </a:lnSpc>
              <a:defRPr/>
            </a:pP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Соотечественники</a:t>
            </a:r>
          </a:p>
          <a:p>
            <a:pPr algn="ctr">
              <a:lnSpc>
                <a:spcPct val="90000"/>
              </a:lnSpc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(Государственная программа по оказанию содействия добровольному переселению в Российскую Федерацию соотечественников, проживающих за рубежом) </a:t>
            </a:r>
          </a:p>
          <a:p>
            <a:pPr algn="ctr">
              <a:lnSpc>
                <a:spcPts val="4060"/>
              </a:lnSpc>
              <a:defRPr/>
            </a:pPr>
            <a:endParaRPr lang="ru-RU" sz="3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31" name="TextBox 21"/>
          <p:cNvSpPr txBox="1">
            <a:spLocks noChangeArrowheads="1"/>
          </p:cNvSpPr>
          <p:nvPr/>
        </p:nvSpPr>
        <p:spPr bwMode="auto">
          <a:xfrm>
            <a:off x="207963" y="1487488"/>
            <a:ext cx="2592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endParaRPr lang="ru-RU"/>
          </a:p>
        </p:txBody>
      </p:sp>
      <p:sp>
        <p:nvSpPr>
          <p:cNvPr id="48132" name="TextBox 40"/>
          <p:cNvSpPr txBox="1">
            <a:spLocks noChangeArrowheads="1"/>
          </p:cNvSpPr>
          <p:nvPr/>
        </p:nvSpPr>
        <p:spPr bwMode="auto">
          <a:xfrm>
            <a:off x="592138" y="2312988"/>
            <a:ext cx="53768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r>
              <a:rPr lang="ru-RU" sz="1600" b="1">
                <a:solidFill>
                  <a:srgbClr val="002060"/>
                </a:solidFill>
              </a:rPr>
              <a:t>Регионы Российской   Федерации, принимающие      соотечественников:</a:t>
            </a:r>
          </a:p>
          <a:p>
            <a:endParaRPr lang="ru-RU" sz="1600"/>
          </a:p>
        </p:txBody>
      </p:sp>
      <p:sp>
        <p:nvSpPr>
          <p:cNvPr id="18" name="TextBox 17"/>
          <p:cNvSpPr txBox="1"/>
          <p:nvPr/>
        </p:nvSpPr>
        <p:spPr>
          <a:xfrm>
            <a:off x="568325" y="1163638"/>
            <a:ext cx="11880850" cy="1476375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</a:rPr>
              <a:t>Территория вселения </a:t>
            </a:r>
            <a:r>
              <a:rPr lang="ru-RU" dirty="0">
                <a:solidFill>
                  <a:srgbClr val="002060"/>
                </a:solidFill>
              </a:rPr>
              <a:t>- территория субъекта Российской Федерации или ее часть, куда целенаправленно привлекаются участники Государственной программы в рамках реализации проектов переселения;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</a:rPr>
              <a:t>Территория приоритетного заселения</a:t>
            </a:r>
            <a:r>
              <a:rPr lang="ru-RU" dirty="0">
                <a:solidFill>
                  <a:srgbClr val="002060"/>
                </a:solidFill>
              </a:rPr>
              <a:t> - стратегически важная для Российской Федерации территория вселения.</a:t>
            </a:r>
          </a:p>
          <a:p>
            <a:pPr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53325" y="2352675"/>
            <a:ext cx="4703763" cy="3246438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</a:rPr>
              <a:t>Из них территории приоритетного заселения</a:t>
            </a:r>
            <a:r>
              <a:rPr lang="ru-RU" sz="1600" u="sng" dirty="0">
                <a:solidFill>
                  <a:srgbClr val="002060"/>
                </a:solidFill>
              </a:rPr>
              <a:t>:</a:t>
            </a:r>
          </a:p>
          <a:p>
            <a:pPr>
              <a:defRPr/>
            </a:pPr>
            <a:endParaRPr lang="ru-RU" sz="1300" u="sng" dirty="0">
              <a:solidFill>
                <a:srgbClr val="002060"/>
              </a:solidFill>
            </a:endParaRPr>
          </a:p>
          <a:p>
            <a:pPr marL="342838" indent="-342838">
              <a:defRPr/>
            </a:pPr>
            <a:r>
              <a:rPr lang="ru-RU" sz="1600" dirty="0">
                <a:solidFill>
                  <a:srgbClr val="002060"/>
                </a:solidFill>
              </a:rPr>
              <a:t>1. Республика Бурятия</a:t>
            </a:r>
            <a:r>
              <a:rPr lang="en-US" sz="1600" dirty="0">
                <a:solidFill>
                  <a:srgbClr val="002060"/>
                </a:solidFill>
              </a:rPr>
              <a:t>;</a:t>
            </a:r>
            <a:endParaRPr lang="ru-RU" sz="1600" dirty="0">
              <a:solidFill>
                <a:srgbClr val="002060"/>
              </a:solidFill>
            </a:endParaRPr>
          </a:p>
          <a:p>
            <a:pPr marL="342838" indent="-342838">
              <a:defRPr/>
            </a:pPr>
            <a:r>
              <a:rPr lang="ru-RU" sz="1600" dirty="0">
                <a:solidFill>
                  <a:srgbClr val="002060"/>
                </a:solidFill>
              </a:rPr>
              <a:t>2. Забайкальский  Край</a:t>
            </a:r>
            <a:r>
              <a:rPr lang="en-US" sz="1600" dirty="0">
                <a:solidFill>
                  <a:srgbClr val="002060"/>
                </a:solidFill>
              </a:rPr>
              <a:t>;</a:t>
            </a:r>
            <a:endParaRPr lang="ru-RU" sz="1600" dirty="0">
              <a:solidFill>
                <a:srgbClr val="002060"/>
              </a:solidFill>
            </a:endParaRPr>
          </a:p>
          <a:p>
            <a:pPr marL="342838" indent="-342838">
              <a:defRPr/>
            </a:pPr>
            <a:r>
              <a:rPr lang="ru-RU" sz="1600" dirty="0">
                <a:solidFill>
                  <a:srgbClr val="002060"/>
                </a:solidFill>
              </a:rPr>
              <a:t>3. Камчатский Край</a:t>
            </a:r>
            <a:r>
              <a:rPr lang="en-US" sz="1600" dirty="0">
                <a:solidFill>
                  <a:srgbClr val="002060"/>
                </a:solidFill>
              </a:rPr>
              <a:t>;</a:t>
            </a:r>
            <a:endParaRPr lang="ru-RU" sz="1600" dirty="0">
              <a:solidFill>
                <a:srgbClr val="002060"/>
              </a:solidFill>
            </a:endParaRPr>
          </a:p>
          <a:p>
            <a:pPr marL="342838" indent="-342838">
              <a:defRPr/>
            </a:pPr>
            <a:r>
              <a:rPr lang="ru-RU" sz="1600" dirty="0">
                <a:solidFill>
                  <a:srgbClr val="002060"/>
                </a:solidFill>
              </a:rPr>
              <a:t>4. Приморский Край</a:t>
            </a:r>
            <a:r>
              <a:rPr lang="en-US" sz="1600" dirty="0">
                <a:solidFill>
                  <a:srgbClr val="002060"/>
                </a:solidFill>
              </a:rPr>
              <a:t>;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</a:p>
          <a:p>
            <a:pPr marL="342838" indent="-342838">
              <a:defRPr/>
            </a:pPr>
            <a:r>
              <a:rPr lang="ru-RU" sz="1600" dirty="0">
                <a:solidFill>
                  <a:srgbClr val="002060"/>
                </a:solidFill>
              </a:rPr>
              <a:t>5. Хабаровский Край</a:t>
            </a:r>
            <a:r>
              <a:rPr lang="en-US" sz="1600" dirty="0">
                <a:solidFill>
                  <a:srgbClr val="002060"/>
                </a:solidFill>
              </a:rPr>
              <a:t>;</a:t>
            </a:r>
            <a:endParaRPr lang="ru-RU" sz="1600" dirty="0">
              <a:solidFill>
                <a:srgbClr val="002060"/>
              </a:solidFill>
            </a:endParaRPr>
          </a:p>
          <a:p>
            <a:pPr marL="342838" indent="-342838">
              <a:defRPr/>
            </a:pPr>
            <a:r>
              <a:rPr lang="ru-RU" sz="1600" dirty="0">
                <a:solidFill>
                  <a:srgbClr val="002060"/>
                </a:solidFill>
              </a:rPr>
              <a:t>6. Амурская область</a:t>
            </a:r>
            <a:r>
              <a:rPr lang="en-US" sz="1600" dirty="0">
                <a:solidFill>
                  <a:srgbClr val="002060"/>
                </a:solidFill>
              </a:rPr>
              <a:t>;</a:t>
            </a:r>
            <a:endParaRPr lang="ru-RU" sz="1600" dirty="0">
              <a:solidFill>
                <a:srgbClr val="002060"/>
              </a:solidFill>
            </a:endParaRPr>
          </a:p>
          <a:p>
            <a:pPr marL="342838" indent="-342838">
              <a:defRPr/>
            </a:pPr>
            <a:r>
              <a:rPr lang="ru-RU" sz="1600" dirty="0">
                <a:solidFill>
                  <a:srgbClr val="002060"/>
                </a:solidFill>
              </a:rPr>
              <a:t>7. Иркутская область</a:t>
            </a:r>
            <a:r>
              <a:rPr lang="en-US" sz="1600" dirty="0">
                <a:solidFill>
                  <a:srgbClr val="002060"/>
                </a:solidFill>
              </a:rPr>
              <a:t>;</a:t>
            </a:r>
            <a:endParaRPr lang="ru-RU" sz="1600" dirty="0">
              <a:solidFill>
                <a:srgbClr val="002060"/>
              </a:solidFill>
            </a:endParaRPr>
          </a:p>
          <a:p>
            <a:pPr marL="342838" indent="-342838">
              <a:defRPr/>
            </a:pPr>
            <a:r>
              <a:rPr lang="ru-RU" sz="1600" dirty="0">
                <a:solidFill>
                  <a:srgbClr val="002060"/>
                </a:solidFill>
              </a:rPr>
              <a:t>8. Магаданская область</a:t>
            </a:r>
            <a:r>
              <a:rPr lang="en-US" sz="1600" dirty="0">
                <a:solidFill>
                  <a:srgbClr val="002060"/>
                </a:solidFill>
              </a:rPr>
              <a:t>;</a:t>
            </a:r>
            <a:endParaRPr lang="ru-RU" sz="1600" dirty="0">
              <a:solidFill>
                <a:srgbClr val="002060"/>
              </a:solidFill>
            </a:endParaRPr>
          </a:p>
          <a:p>
            <a:pPr marL="342838" indent="-342838">
              <a:defRPr/>
            </a:pPr>
            <a:r>
              <a:rPr lang="ru-RU" sz="1600" dirty="0">
                <a:solidFill>
                  <a:srgbClr val="002060"/>
                </a:solidFill>
              </a:rPr>
              <a:t>9. Сахалинская область</a:t>
            </a:r>
            <a:r>
              <a:rPr lang="en-US" sz="1600" dirty="0">
                <a:solidFill>
                  <a:srgbClr val="002060"/>
                </a:solidFill>
              </a:rPr>
              <a:t>;</a:t>
            </a:r>
            <a:endParaRPr lang="ru-RU" sz="1600" dirty="0">
              <a:solidFill>
                <a:srgbClr val="002060"/>
              </a:solidFill>
            </a:endParaRPr>
          </a:p>
          <a:p>
            <a:pPr marL="342838" indent="-342838">
              <a:defRPr/>
            </a:pPr>
            <a:r>
              <a:rPr lang="ru-RU" sz="1600" dirty="0">
                <a:solidFill>
                  <a:srgbClr val="002060"/>
                </a:solidFill>
              </a:rPr>
              <a:t>10. Еврейская автономная область</a:t>
            </a:r>
          </a:p>
        </p:txBody>
      </p:sp>
      <p:sp>
        <p:nvSpPr>
          <p:cNvPr id="48135" name="TextBox 22"/>
          <p:cNvSpPr txBox="1">
            <a:spLocks noChangeArrowheads="1"/>
          </p:cNvSpPr>
          <p:nvPr/>
        </p:nvSpPr>
        <p:spPr bwMode="auto">
          <a:xfrm>
            <a:off x="568325" y="2854325"/>
            <a:ext cx="3744913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r>
              <a:rPr lang="ru-RU" sz="1600">
                <a:solidFill>
                  <a:srgbClr val="002060"/>
                </a:solidFill>
              </a:rPr>
              <a:t>Республика Бурятия</a:t>
            </a:r>
            <a:r>
              <a:rPr lang="en-US" sz="1600">
                <a:solidFill>
                  <a:srgbClr val="002060"/>
                </a:solidFill>
              </a:rPr>
              <a:t>;</a:t>
            </a:r>
            <a:endParaRPr lang="ru-RU" sz="1600">
              <a:solidFill>
                <a:srgbClr val="002060"/>
              </a:solidFill>
            </a:endParaRPr>
          </a:p>
          <a:p>
            <a:r>
              <a:rPr lang="ru-RU" sz="1600">
                <a:solidFill>
                  <a:srgbClr val="002060"/>
                </a:solidFill>
              </a:rPr>
              <a:t>Республика Карелия</a:t>
            </a:r>
            <a:r>
              <a:rPr lang="en-US" sz="1600">
                <a:solidFill>
                  <a:srgbClr val="002060"/>
                </a:solidFill>
              </a:rPr>
              <a:t>;</a:t>
            </a:r>
            <a:r>
              <a:rPr lang="ru-RU" sz="1600">
                <a:solidFill>
                  <a:srgbClr val="002060"/>
                </a:solidFill>
              </a:rPr>
              <a:t> </a:t>
            </a:r>
          </a:p>
          <a:p>
            <a:r>
              <a:rPr lang="ru-RU" sz="1600">
                <a:solidFill>
                  <a:srgbClr val="002060"/>
                </a:solidFill>
              </a:rPr>
              <a:t>Республика Марий Эл</a:t>
            </a:r>
            <a:r>
              <a:rPr lang="en-US" sz="1600">
                <a:solidFill>
                  <a:srgbClr val="002060"/>
                </a:solidFill>
              </a:rPr>
              <a:t>;</a:t>
            </a:r>
            <a:r>
              <a:rPr lang="ru-RU" sz="1600">
                <a:solidFill>
                  <a:srgbClr val="002060"/>
                </a:solidFill>
              </a:rPr>
              <a:t> </a:t>
            </a:r>
          </a:p>
          <a:p>
            <a:r>
              <a:rPr lang="ru-RU" sz="1600">
                <a:solidFill>
                  <a:srgbClr val="002060"/>
                </a:solidFill>
              </a:rPr>
              <a:t>Республика Мордовия</a:t>
            </a:r>
            <a:r>
              <a:rPr lang="en-US" sz="1600">
                <a:solidFill>
                  <a:srgbClr val="002060"/>
                </a:solidFill>
              </a:rPr>
              <a:t>;</a:t>
            </a:r>
            <a:r>
              <a:rPr lang="ru-RU" sz="1600">
                <a:solidFill>
                  <a:srgbClr val="002060"/>
                </a:solidFill>
              </a:rPr>
              <a:t/>
            </a:r>
            <a:br>
              <a:rPr lang="ru-RU" sz="1600">
                <a:solidFill>
                  <a:srgbClr val="002060"/>
                </a:solidFill>
              </a:rPr>
            </a:br>
            <a:r>
              <a:rPr lang="ru-RU" sz="1600">
                <a:solidFill>
                  <a:srgbClr val="002060"/>
                </a:solidFill>
              </a:rPr>
              <a:t>Республика Хакасия </a:t>
            </a:r>
            <a:br>
              <a:rPr lang="ru-RU" sz="1600">
                <a:solidFill>
                  <a:srgbClr val="002060"/>
                </a:solidFill>
              </a:rPr>
            </a:br>
            <a:r>
              <a:rPr lang="ru-RU" sz="1600">
                <a:solidFill>
                  <a:srgbClr val="002060"/>
                </a:solidFill>
              </a:rPr>
              <a:t>Чувашская Республика</a:t>
            </a:r>
            <a:r>
              <a:rPr lang="en-US" sz="1600">
                <a:solidFill>
                  <a:srgbClr val="002060"/>
                </a:solidFill>
              </a:rPr>
              <a:t>;</a:t>
            </a:r>
            <a:endParaRPr lang="ru-RU" sz="1600">
              <a:solidFill>
                <a:srgbClr val="002060"/>
              </a:solidFill>
            </a:endParaRPr>
          </a:p>
          <a:p>
            <a:r>
              <a:rPr lang="ru-RU" sz="1600">
                <a:solidFill>
                  <a:srgbClr val="002060"/>
                </a:solidFill>
              </a:rPr>
              <a:t>Алтайский край</a:t>
            </a:r>
            <a:r>
              <a:rPr lang="en-US" sz="1600">
                <a:solidFill>
                  <a:srgbClr val="002060"/>
                </a:solidFill>
              </a:rPr>
              <a:t>;</a:t>
            </a:r>
            <a:r>
              <a:rPr lang="ru-RU" sz="1600">
                <a:solidFill>
                  <a:srgbClr val="002060"/>
                </a:solidFill>
              </a:rPr>
              <a:t> </a:t>
            </a:r>
          </a:p>
          <a:p>
            <a:r>
              <a:rPr lang="ru-RU" sz="1600">
                <a:solidFill>
                  <a:srgbClr val="002060"/>
                </a:solidFill>
              </a:rPr>
              <a:t>Забайкальский край</a:t>
            </a:r>
            <a:r>
              <a:rPr lang="en-US" sz="1600">
                <a:solidFill>
                  <a:srgbClr val="002060"/>
                </a:solidFill>
              </a:rPr>
              <a:t>;</a:t>
            </a:r>
            <a:endParaRPr lang="ru-RU" sz="1600">
              <a:solidFill>
                <a:srgbClr val="002060"/>
              </a:solidFill>
            </a:endParaRPr>
          </a:p>
          <a:p>
            <a:r>
              <a:rPr lang="ru-RU" sz="1600">
                <a:solidFill>
                  <a:srgbClr val="002060"/>
                </a:solidFill>
              </a:rPr>
              <a:t>Камчатский край</a:t>
            </a:r>
            <a:r>
              <a:rPr lang="en-US" sz="1600">
                <a:solidFill>
                  <a:srgbClr val="002060"/>
                </a:solidFill>
              </a:rPr>
              <a:t>;</a:t>
            </a:r>
            <a:r>
              <a:rPr lang="ru-RU" sz="1600">
                <a:solidFill>
                  <a:srgbClr val="002060"/>
                </a:solidFill>
              </a:rPr>
              <a:t> </a:t>
            </a:r>
          </a:p>
          <a:p>
            <a:r>
              <a:rPr lang="ru-RU" sz="1600">
                <a:solidFill>
                  <a:srgbClr val="002060"/>
                </a:solidFill>
              </a:rPr>
              <a:t>Красноярский край</a:t>
            </a:r>
            <a:r>
              <a:rPr lang="en-US" sz="1600">
                <a:solidFill>
                  <a:srgbClr val="002060"/>
                </a:solidFill>
              </a:rPr>
              <a:t>;</a:t>
            </a:r>
            <a:r>
              <a:rPr lang="ru-RU" sz="1600">
                <a:solidFill>
                  <a:srgbClr val="002060"/>
                </a:solidFill>
              </a:rPr>
              <a:t> </a:t>
            </a:r>
          </a:p>
          <a:p>
            <a:r>
              <a:rPr lang="ru-RU" sz="1600">
                <a:solidFill>
                  <a:srgbClr val="002060"/>
                </a:solidFill>
              </a:rPr>
              <a:t>Пермский край;</a:t>
            </a:r>
          </a:p>
          <a:p>
            <a:r>
              <a:rPr lang="ru-RU" sz="1600">
                <a:solidFill>
                  <a:srgbClr val="002060"/>
                </a:solidFill>
              </a:rPr>
              <a:t>Приморский край</a:t>
            </a:r>
            <a:r>
              <a:rPr lang="en-US" sz="1600">
                <a:solidFill>
                  <a:srgbClr val="002060"/>
                </a:solidFill>
              </a:rPr>
              <a:t>;</a:t>
            </a:r>
            <a:r>
              <a:rPr lang="ru-RU" sz="1600">
                <a:solidFill>
                  <a:srgbClr val="002060"/>
                </a:solidFill>
              </a:rPr>
              <a:t> </a:t>
            </a:r>
          </a:p>
          <a:p>
            <a:r>
              <a:rPr lang="ru-RU" sz="1600">
                <a:solidFill>
                  <a:srgbClr val="002060"/>
                </a:solidFill>
              </a:rPr>
              <a:t>Хабаровский край</a:t>
            </a:r>
            <a:r>
              <a:rPr lang="en-US" sz="1600">
                <a:solidFill>
                  <a:srgbClr val="002060"/>
                </a:solidFill>
              </a:rPr>
              <a:t>;</a:t>
            </a:r>
            <a:r>
              <a:rPr lang="ru-RU" sz="1600">
                <a:solidFill>
                  <a:srgbClr val="002060"/>
                </a:solidFill>
              </a:rPr>
              <a:t> </a:t>
            </a:r>
          </a:p>
          <a:p>
            <a:r>
              <a:rPr lang="ru-RU" sz="1600">
                <a:solidFill>
                  <a:srgbClr val="002060"/>
                </a:solidFill>
              </a:rPr>
              <a:t>Архангельская область</a:t>
            </a:r>
            <a:r>
              <a:rPr lang="en-US" sz="1600">
                <a:solidFill>
                  <a:srgbClr val="002060"/>
                </a:solidFill>
              </a:rPr>
              <a:t>;</a:t>
            </a:r>
            <a:r>
              <a:rPr lang="ru-RU" sz="1600">
                <a:solidFill>
                  <a:srgbClr val="002060"/>
                </a:solidFill>
              </a:rPr>
              <a:t> </a:t>
            </a:r>
          </a:p>
          <a:p>
            <a:r>
              <a:rPr lang="ru-RU" sz="1600">
                <a:solidFill>
                  <a:srgbClr val="002060"/>
                </a:solidFill>
              </a:rPr>
              <a:t>Амурская область</a:t>
            </a:r>
            <a:r>
              <a:rPr lang="en-US" sz="1600">
                <a:solidFill>
                  <a:srgbClr val="002060"/>
                </a:solidFill>
              </a:rPr>
              <a:t>;</a:t>
            </a:r>
            <a:r>
              <a:rPr lang="ru-RU" sz="1600">
                <a:solidFill>
                  <a:srgbClr val="002060"/>
                </a:solidFill>
              </a:rPr>
              <a:t> </a:t>
            </a:r>
          </a:p>
          <a:p>
            <a:r>
              <a:rPr lang="ru-RU" sz="1600">
                <a:solidFill>
                  <a:srgbClr val="002060"/>
                </a:solidFill>
              </a:rPr>
              <a:t>Брянская область</a:t>
            </a:r>
            <a:r>
              <a:rPr lang="en-US" sz="1600">
                <a:solidFill>
                  <a:srgbClr val="002060"/>
                </a:solidFill>
              </a:rPr>
              <a:t>;</a:t>
            </a:r>
            <a:r>
              <a:rPr lang="ru-RU" sz="1600">
                <a:solidFill>
                  <a:srgbClr val="002060"/>
                </a:solidFill>
              </a:rPr>
              <a:t> </a:t>
            </a:r>
          </a:p>
          <a:p>
            <a:r>
              <a:rPr lang="ru-RU" sz="1600">
                <a:solidFill>
                  <a:srgbClr val="002060"/>
                </a:solidFill>
              </a:rPr>
              <a:t>Волгоградская область</a:t>
            </a:r>
            <a:r>
              <a:rPr lang="en-US" sz="1600">
                <a:solidFill>
                  <a:srgbClr val="002060"/>
                </a:solidFill>
              </a:rPr>
              <a:t>;</a:t>
            </a:r>
            <a:r>
              <a:rPr lang="ru-RU" sz="1600">
                <a:solidFill>
                  <a:srgbClr val="002060"/>
                </a:solidFill>
              </a:rPr>
              <a:t> </a:t>
            </a:r>
          </a:p>
          <a:p>
            <a:r>
              <a:rPr lang="ru-RU" sz="1600">
                <a:solidFill>
                  <a:srgbClr val="002060"/>
                </a:solidFill>
              </a:rPr>
              <a:t>Воронежская область</a:t>
            </a:r>
            <a:r>
              <a:rPr lang="en-US" sz="1600">
                <a:solidFill>
                  <a:srgbClr val="002060"/>
                </a:solidFill>
              </a:rPr>
              <a:t>;</a:t>
            </a:r>
            <a:r>
              <a:rPr lang="ru-RU" sz="1600">
                <a:solidFill>
                  <a:srgbClr val="002060"/>
                </a:solidFill>
              </a:rPr>
              <a:t> </a:t>
            </a:r>
          </a:p>
          <a:p>
            <a:r>
              <a:rPr lang="ru-RU" sz="1600">
                <a:solidFill>
                  <a:srgbClr val="002060"/>
                </a:solidFill>
              </a:rPr>
              <a:t>Иркутская область</a:t>
            </a:r>
            <a:r>
              <a:rPr lang="en-US" sz="1600">
                <a:solidFill>
                  <a:srgbClr val="002060"/>
                </a:solidFill>
              </a:rPr>
              <a:t>;</a:t>
            </a:r>
            <a:r>
              <a:rPr lang="ru-RU" sz="1600">
                <a:solidFill>
                  <a:srgbClr val="002060"/>
                </a:solidFill>
              </a:rPr>
              <a:t> </a:t>
            </a:r>
          </a:p>
          <a:p>
            <a:r>
              <a:rPr lang="ru-RU" sz="1600">
                <a:solidFill>
                  <a:srgbClr val="002060"/>
                </a:solidFill>
              </a:rPr>
              <a:t>Калининградская область</a:t>
            </a:r>
            <a:r>
              <a:rPr lang="en-US" sz="1600">
                <a:solidFill>
                  <a:srgbClr val="002060"/>
                </a:solidFill>
              </a:rPr>
              <a:t>;</a:t>
            </a:r>
            <a:r>
              <a:rPr lang="ru-RU" sz="1600">
                <a:solidFill>
                  <a:srgbClr val="002060"/>
                </a:solidFill>
              </a:rPr>
              <a:t> </a:t>
            </a:r>
          </a:p>
          <a:p>
            <a:r>
              <a:rPr lang="ru-RU" sz="1600">
                <a:solidFill>
                  <a:srgbClr val="002060"/>
                </a:solidFill>
              </a:rPr>
              <a:t>Калужская область</a:t>
            </a:r>
            <a:r>
              <a:rPr lang="en-US" sz="1600">
                <a:solidFill>
                  <a:srgbClr val="002060"/>
                </a:solidFill>
              </a:rPr>
              <a:t>;</a:t>
            </a:r>
            <a:endParaRPr lang="ru-RU" sz="1600">
              <a:solidFill>
                <a:srgbClr val="002060"/>
              </a:solidFill>
            </a:endParaRPr>
          </a:p>
          <a:p>
            <a:r>
              <a:rPr lang="ru-RU" sz="1600">
                <a:solidFill>
                  <a:srgbClr val="002060"/>
                </a:solidFill>
              </a:rPr>
              <a:t>Костромская область</a:t>
            </a:r>
            <a:r>
              <a:rPr lang="en-US" sz="1600">
                <a:solidFill>
                  <a:srgbClr val="002060"/>
                </a:solidFill>
              </a:rPr>
              <a:t>;</a:t>
            </a:r>
            <a:r>
              <a:rPr lang="ru-RU" sz="1600">
                <a:solidFill>
                  <a:srgbClr val="002060"/>
                </a:solidFill>
              </a:rPr>
              <a:t> </a:t>
            </a:r>
          </a:p>
          <a:p>
            <a:r>
              <a:rPr lang="ru-RU" sz="1600">
                <a:solidFill>
                  <a:srgbClr val="002060"/>
                </a:solidFill>
              </a:rPr>
              <a:t>Кемеровская область</a:t>
            </a:r>
            <a:r>
              <a:rPr lang="en-US" sz="1600">
                <a:solidFill>
                  <a:srgbClr val="002060"/>
                </a:solidFill>
              </a:rPr>
              <a:t>;</a:t>
            </a:r>
            <a:endParaRPr lang="ru-RU" sz="1600">
              <a:solidFill>
                <a:srgbClr val="002060"/>
              </a:solidFill>
            </a:endParaRPr>
          </a:p>
          <a:p>
            <a:r>
              <a:rPr lang="ru-RU" sz="1600">
                <a:solidFill>
                  <a:srgbClr val="002060"/>
                </a:solidFill>
              </a:rPr>
              <a:t>Курганская область</a:t>
            </a:r>
            <a:r>
              <a:rPr lang="en-US" sz="1600">
                <a:solidFill>
                  <a:srgbClr val="002060"/>
                </a:solidFill>
              </a:rPr>
              <a:t>;</a:t>
            </a:r>
            <a:r>
              <a:rPr lang="ru-RU" sz="1600">
                <a:solidFill>
                  <a:srgbClr val="002060"/>
                </a:solidFill>
              </a:rPr>
              <a:t> </a:t>
            </a:r>
          </a:p>
          <a:p>
            <a:r>
              <a:rPr lang="ru-RU" sz="1600">
                <a:solidFill>
                  <a:srgbClr val="002060"/>
                </a:solidFill>
              </a:rPr>
              <a:t>Курская область</a:t>
            </a:r>
            <a:r>
              <a:rPr lang="en-US" sz="1600">
                <a:solidFill>
                  <a:srgbClr val="002060"/>
                </a:solidFill>
              </a:rPr>
              <a:t>;</a:t>
            </a:r>
            <a:endParaRPr lang="ru-RU" sz="1600">
              <a:solidFill>
                <a:srgbClr val="002060"/>
              </a:solidFill>
            </a:endParaRPr>
          </a:p>
          <a:p>
            <a:r>
              <a:rPr lang="ru-RU" sz="1600">
                <a:solidFill>
                  <a:srgbClr val="002060"/>
                </a:solidFill>
              </a:rPr>
              <a:t>Липецкая область</a:t>
            </a:r>
            <a:r>
              <a:rPr lang="en-US" sz="1600">
                <a:solidFill>
                  <a:srgbClr val="002060"/>
                </a:solidFill>
              </a:rPr>
              <a:t>;</a:t>
            </a:r>
            <a:endParaRPr lang="ru-RU" sz="1600">
              <a:solidFill>
                <a:srgbClr val="002060"/>
              </a:solidFill>
            </a:endParaRPr>
          </a:p>
          <a:p>
            <a:r>
              <a:rPr lang="ru-RU" sz="1600">
                <a:solidFill>
                  <a:srgbClr val="002060"/>
                </a:solidFill>
              </a:rPr>
              <a:t>Магаданская область</a:t>
            </a:r>
            <a:r>
              <a:rPr lang="en-US" sz="1600">
                <a:solidFill>
                  <a:srgbClr val="002060"/>
                </a:solidFill>
              </a:rPr>
              <a:t>;</a:t>
            </a:r>
            <a:endParaRPr lang="ru-RU" sz="160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48050" y="2884488"/>
            <a:ext cx="4321175" cy="6740525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002060"/>
                </a:solidFill>
              </a:rPr>
              <a:t>Мурманская область</a:t>
            </a:r>
            <a:r>
              <a:rPr lang="en-US" sz="1600" dirty="0">
                <a:solidFill>
                  <a:srgbClr val="002060"/>
                </a:solidFill>
              </a:rPr>
              <a:t>;</a:t>
            </a:r>
            <a:endParaRPr lang="ru-RU" sz="1600" dirty="0"/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Нижегородская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Новгородская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Новосибирская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Омская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Оренбургская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Орловская область;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Пензенская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Псковская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Ростовская область;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Самарская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Сахалинская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Саратовская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Свердловская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Смоленская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Тамбовская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Тверская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Тульская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Тюменская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Ульяновская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Челябинская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Ярославской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Еврейская автономная область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Ненецкий АО;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Ханты-Мансийский АО;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Ямало-Ненецкий АО</a:t>
            </a:r>
          </a:p>
          <a:p>
            <a:pPr>
              <a:defRPr/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137" name="TextBox 13"/>
          <p:cNvSpPr txBox="1">
            <a:spLocks noChangeArrowheads="1"/>
          </p:cNvSpPr>
          <p:nvPr/>
        </p:nvSpPr>
        <p:spPr bwMode="auto">
          <a:xfrm>
            <a:off x="7600950" y="6227763"/>
            <a:ext cx="49926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r>
              <a:rPr lang="ru-RU" sz="1600" b="1">
                <a:solidFill>
                  <a:srgbClr val="002060"/>
                </a:solidFill>
              </a:rPr>
              <a:t>На территориях приоритетного заселения «подъемные» составляют: </a:t>
            </a:r>
          </a:p>
          <a:p>
            <a:r>
              <a:rPr lang="ru-RU" sz="1600" b="1">
                <a:solidFill>
                  <a:srgbClr val="002060"/>
                </a:solidFill>
              </a:rPr>
              <a:t>240 тыс. руб. участнику Государственной </a:t>
            </a:r>
            <a:br>
              <a:rPr lang="ru-RU" sz="1600" b="1">
                <a:solidFill>
                  <a:srgbClr val="002060"/>
                </a:solidFill>
              </a:rPr>
            </a:br>
            <a:r>
              <a:rPr lang="ru-RU" sz="1600" b="1">
                <a:solidFill>
                  <a:srgbClr val="002060"/>
                </a:solidFill>
              </a:rPr>
              <a:t>программы, по 120 тыс. руб. каждому члену его семьи. </a:t>
            </a:r>
          </a:p>
          <a:p>
            <a:r>
              <a:rPr lang="ru-RU" sz="1600" b="1">
                <a:solidFill>
                  <a:srgbClr val="002060"/>
                </a:solidFill>
              </a:rPr>
              <a:t>В остальных субъектах Российской Федерации - 20 и 10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5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0" y="0"/>
            <a:ext cx="12801600" cy="1128713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«Горячая линия»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Минрегиона России для соотечественников из Украины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20775" y="3360738"/>
            <a:ext cx="10752138" cy="1587500"/>
          </a:xfrm>
          <a:prstGeom prst="rect">
            <a:avLst/>
          </a:prstGeom>
        </p:spPr>
        <p:txBody>
          <a:bodyPr lIns="91423" tIns="45712" rIns="91423" bIns="45712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возможность проконсультироваться об условиях и возможности участия 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 Государственной программе по оказанию содействия добровольному переселению соотечественников, проживающих за рубежом 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возможность сообщить сведения о нарушении языковых, культурных,  религиозных  и иных прав на территории Украины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529138" y="2759075"/>
            <a:ext cx="6624637" cy="285750"/>
          </a:xfrm>
          <a:prstGeom prst="rect">
            <a:avLst/>
          </a:prstGeom>
        </p:spPr>
        <p:txBody>
          <a:bodyPr lIns="91423" tIns="45712" rIns="91423" bIns="45712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* прием звонков ведется с 10:00 до 17:00</a:t>
            </a:r>
          </a:p>
        </p:txBody>
      </p:sp>
      <p:sp>
        <p:nvSpPr>
          <p:cNvPr id="50181" name="Прямоугольник 29"/>
          <p:cNvSpPr>
            <a:spLocks noChangeArrowheads="1"/>
          </p:cNvSpPr>
          <p:nvPr/>
        </p:nvSpPr>
        <p:spPr bwMode="auto">
          <a:xfrm>
            <a:off x="4432300" y="5160963"/>
            <a:ext cx="4705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r>
              <a:rPr lang="en-US" b="1">
                <a:solidFill>
                  <a:srgbClr val="002060"/>
                </a:solidFill>
              </a:rPr>
              <a:t>e-mail</a:t>
            </a:r>
            <a:r>
              <a:rPr lang="ru-RU" b="1">
                <a:solidFill>
                  <a:srgbClr val="002060"/>
                </a:solidFill>
              </a:rPr>
              <a:t>:</a:t>
            </a:r>
            <a:r>
              <a:rPr lang="en-US" b="1">
                <a:solidFill>
                  <a:srgbClr val="002060"/>
                </a:solidFill>
              </a:rPr>
              <a:t> </a:t>
            </a:r>
            <a:r>
              <a:rPr lang="ru-RU" b="1">
                <a:solidFill>
                  <a:srgbClr val="002060"/>
                </a:solidFill>
                <a:hlinkClick r:id="rId3"/>
              </a:rPr>
              <a:t>infoukr@minregion.ru</a:t>
            </a:r>
            <a:endParaRPr lang="ru-RU" b="1">
              <a:solidFill>
                <a:srgbClr val="002060"/>
              </a:solidFill>
            </a:endParaRPr>
          </a:p>
        </p:txBody>
      </p:sp>
      <p:pic>
        <p:nvPicPr>
          <p:cNvPr id="50182" name="Picture 2" descr="http://cs539100.vk.me/u18058658/docs/5489d74e596e/Turisty_2.png?extra=_iBOY9lnttpi4DYMQMi-x-0IlyekUUmDFvf7VYqLvcQJ9_CcCZIAzM9_ZUH0bSZ3-4Noorns3-WdtCFP8KUZKnVZf5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4275" y="5232400"/>
            <a:ext cx="51244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Прямоугольник 11"/>
          <p:cNvSpPr>
            <a:spLocks noChangeArrowheads="1"/>
          </p:cNvSpPr>
          <p:nvPr/>
        </p:nvSpPr>
        <p:spPr bwMode="auto">
          <a:xfrm>
            <a:off x="3160713" y="1560513"/>
            <a:ext cx="64008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963"/>
              </a:lnSpc>
            </a:pPr>
            <a:r>
              <a:rPr lang="ru-RU" sz="3600" b="1">
                <a:solidFill>
                  <a:srgbClr val="002060"/>
                </a:solidFill>
              </a:rPr>
              <a:t>многоканальный*</a:t>
            </a:r>
          </a:p>
          <a:p>
            <a:pPr algn="ctr">
              <a:lnSpc>
                <a:spcPts val="1963"/>
              </a:lnSpc>
            </a:pPr>
            <a:endParaRPr lang="ru-RU" sz="3600" b="1">
              <a:solidFill>
                <a:srgbClr val="002060"/>
              </a:solidFill>
            </a:endParaRPr>
          </a:p>
          <a:p>
            <a:pPr algn="ctr">
              <a:lnSpc>
                <a:spcPts val="1963"/>
              </a:lnSpc>
            </a:pPr>
            <a:r>
              <a:rPr lang="ru-RU" sz="3600" b="1">
                <a:solidFill>
                  <a:srgbClr val="002060"/>
                </a:solidFill>
              </a:rPr>
              <a:t>8 (495) 980-25-40</a:t>
            </a:r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5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Разрешение на временное проживание</a:t>
            </a:r>
          </a:p>
        </p:txBody>
      </p:sp>
      <p:grpSp>
        <p:nvGrpSpPr>
          <p:cNvPr id="16386" name="Группа 11"/>
          <p:cNvGrpSpPr>
            <a:grpSpLocks/>
          </p:cNvGrpSpPr>
          <p:nvPr/>
        </p:nvGrpSpPr>
        <p:grpSpPr bwMode="auto">
          <a:xfrm>
            <a:off x="496888" y="1055688"/>
            <a:ext cx="5327650" cy="3457575"/>
            <a:chOff x="229018" y="748188"/>
            <a:chExt cx="2721903" cy="919462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29018" y="764652"/>
              <a:ext cx="2721903" cy="902998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>
                <a:solidFill>
                  <a:srgbClr val="002060"/>
                </a:solidFill>
              </a:endParaRPr>
            </a:p>
            <a:p>
              <a:pPr algn="ctr">
                <a:defRPr/>
              </a:pPr>
              <a:endParaRPr lang="ru-RU" b="1" dirty="0">
                <a:solidFill>
                  <a:srgbClr val="002060"/>
                </a:solidFill>
              </a:endParaRPr>
            </a:p>
            <a:p>
              <a:pPr algn="ctr">
                <a:defRPr/>
              </a:pPr>
              <a:endParaRPr lang="ru-RU" b="1" dirty="0">
                <a:solidFill>
                  <a:srgbClr val="002060"/>
                </a:solidFill>
              </a:endParaRPr>
            </a:p>
            <a:p>
              <a:pPr algn="ctr">
                <a:defRPr/>
              </a:pPr>
              <a:r>
                <a:rPr lang="ru-RU" b="1" dirty="0">
                  <a:solidFill>
                    <a:srgbClr val="002060"/>
                  </a:solidFill>
                </a:rPr>
                <a:t>Конституция Российской Федерации</a:t>
              </a:r>
            </a:p>
            <a:p>
              <a:pPr algn="ctr">
                <a:defRPr/>
              </a:pPr>
              <a:endParaRPr lang="ru-RU" b="1" dirty="0">
                <a:solidFill>
                  <a:srgbClr val="002060"/>
                </a:solidFill>
              </a:endParaRPr>
            </a:p>
            <a:p>
              <a:pPr algn="ctr">
                <a:defRPr/>
              </a:pPr>
              <a:r>
                <a:rPr lang="ru-RU" b="1" dirty="0">
                  <a:solidFill>
                    <a:srgbClr val="002060"/>
                  </a:solidFill>
                </a:rPr>
                <a:t>Федеральный Закон </a:t>
              </a:r>
            </a:p>
            <a:p>
              <a:pPr algn="ctr">
                <a:defRPr/>
              </a:pPr>
              <a:r>
                <a:rPr lang="ru-RU" b="1" dirty="0">
                  <a:solidFill>
                    <a:srgbClr val="002060"/>
                  </a:solidFill>
                </a:rPr>
                <a:t>от 25 июля 2002 г. № 115-ФЗ </a:t>
              </a:r>
            </a:p>
            <a:p>
              <a:pPr algn="ctr">
                <a:defRPr/>
              </a:pPr>
              <a:r>
                <a:rPr lang="ru-RU" b="1" dirty="0">
                  <a:solidFill>
                    <a:srgbClr val="002060"/>
                  </a:solidFill>
                </a:rPr>
                <a:t>«О правовом положении иностранных граждан </a:t>
              </a:r>
            </a:p>
            <a:p>
              <a:pPr algn="ctr">
                <a:defRPr/>
              </a:pPr>
              <a:r>
                <a:rPr lang="ru-RU" b="1" dirty="0">
                  <a:solidFill>
                    <a:srgbClr val="002060"/>
                  </a:solidFill>
                </a:rPr>
                <a:t>в Российской Федерации»</a:t>
              </a:r>
              <a:br>
                <a:rPr lang="ru-RU" b="1" dirty="0">
                  <a:solidFill>
                    <a:srgbClr val="002060"/>
                  </a:solidFill>
                </a:rPr>
              </a:br>
              <a:endParaRPr lang="ru-RU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229018" y="748188"/>
              <a:ext cx="2721903" cy="22205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Основные нормативные документы</a:t>
              </a:r>
            </a:p>
          </p:txBody>
        </p:sp>
      </p:grpSp>
      <p:grpSp>
        <p:nvGrpSpPr>
          <p:cNvPr id="16387" name="Группа 21"/>
          <p:cNvGrpSpPr>
            <a:grpSpLocks/>
          </p:cNvGrpSpPr>
          <p:nvPr/>
        </p:nvGrpSpPr>
        <p:grpSpPr bwMode="auto">
          <a:xfrm>
            <a:off x="6113463" y="4729163"/>
            <a:ext cx="6480175" cy="4248150"/>
            <a:chOff x="107504" y="736236"/>
            <a:chExt cx="2965916" cy="1064031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07504" y="737826"/>
              <a:ext cx="2965916" cy="1062441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anchor="b"/>
            <a:lstStyle/>
            <a:p>
              <a:pPr>
                <a:buFont typeface="Arial" charset="0"/>
                <a:buChar char="•"/>
              </a:pPr>
              <a:r>
                <a:rPr lang="ru-RU">
                  <a:solidFill>
                    <a:srgbClr val="002060"/>
                  </a:solidFill>
                  <a:cs typeface="Arial" charset="0"/>
                </a:rPr>
                <a:t> заявление о</a:t>
              </a:r>
              <a:r>
                <a:rPr lang="en-US">
                  <a:solidFill>
                    <a:srgbClr val="002060"/>
                  </a:solidFill>
                  <a:cs typeface="Arial" charset="0"/>
                </a:rPr>
                <a:t> </a:t>
              </a:r>
              <a:r>
                <a:rPr lang="ru-RU">
                  <a:solidFill>
                    <a:srgbClr val="002060"/>
                  </a:solidFill>
                  <a:cs typeface="Arial" charset="0"/>
                </a:rPr>
                <a:t>выдаче разрешения на временное </a:t>
              </a:r>
              <a:r>
                <a:rPr lang="ru-RU" sz="1600">
                  <a:solidFill>
                    <a:srgbClr val="002060"/>
                  </a:solidFill>
                  <a:cs typeface="Arial" charset="0"/>
                </a:rPr>
                <a:t>проживание</a:t>
              </a:r>
              <a:r>
                <a:rPr lang="en-US" sz="1600">
                  <a:solidFill>
                    <a:srgbClr val="002060"/>
                  </a:solidFill>
                  <a:cs typeface="Arial" charset="0"/>
                </a:rPr>
                <a:t> </a:t>
              </a:r>
              <a:r>
                <a:rPr lang="ru-RU" sz="1600">
                  <a:solidFill>
                    <a:srgbClr val="002060"/>
                  </a:solidFill>
                  <a:cs typeface="Arial" charset="0"/>
                </a:rPr>
                <a:t>иностранному гражданину, прибывшему в Россию;</a:t>
              </a:r>
            </a:p>
            <a:p>
              <a:pPr>
                <a:buFont typeface="Arial" charset="0"/>
                <a:buChar char="•"/>
              </a:pPr>
              <a:r>
                <a:rPr lang="ru-RU" sz="1600">
                  <a:solidFill>
                    <a:srgbClr val="002060"/>
                  </a:solidFill>
                  <a:cs typeface="Arial" charset="0"/>
                </a:rPr>
                <a:t>  4 фотографии размером 35x45 мм в черно-белом или цветном исполнении с четким изображением лица анфас</a:t>
              </a:r>
              <a:r>
                <a:rPr lang="en-US" sz="1600">
                  <a:solidFill>
                    <a:srgbClr val="002060"/>
                  </a:solidFill>
                  <a:cs typeface="Arial" charset="0"/>
                </a:rPr>
                <a:t>;</a:t>
              </a:r>
              <a:endParaRPr lang="ru-RU" sz="1600">
                <a:solidFill>
                  <a:srgbClr val="002060"/>
                </a:solidFill>
                <a:cs typeface="Arial" charset="0"/>
              </a:endParaRPr>
            </a:p>
            <a:p>
              <a:pPr>
                <a:buFont typeface="Arial" charset="0"/>
                <a:buChar char="•"/>
              </a:pPr>
              <a:r>
                <a:rPr lang="ru-RU" sz="1600">
                  <a:solidFill>
                    <a:srgbClr val="002060"/>
                  </a:solidFill>
                  <a:cs typeface="Arial" charset="0"/>
                </a:rPr>
                <a:t>  документ, удостоверяющий личность;</a:t>
              </a:r>
            </a:p>
            <a:p>
              <a:pPr>
                <a:buFont typeface="Arial" charset="0"/>
                <a:buChar char="•"/>
              </a:pPr>
              <a:r>
                <a:rPr lang="ru-RU" sz="1600">
                  <a:solidFill>
                    <a:srgbClr val="002060"/>
                  </a:solidFill>
                  <a:cs typeface="Arial" charset="0"/>
                </a:rPr>
                <a:t>  миграционная карта с отметкой органа пограничного контроля </a:t>
              </a:r>
              <a:br>
                <a:rPr lang="ru-RU" sz="1600">
                  <a:solidFill>
                    <a:srgbClr val="002060"/>
                  </a:solidFill>
                  <a:cs typeface="Arial" charset="0"/>
                </a:rPr>
              </a:br>
              <a:r>
                <a:rPr lang="ru-RU" sz="1600">
                  <a:solidFill>
                    <a:srgbClr val="002060"/>
                  </a:solidFill>
                  <a:cs typeface="Arial" charset="0"/>
                </a:rPr>
                <a:t>о въезде в РФ или с отметкой территориального органа ФМС России </a:t>
              </a:r>
              <a:br>
                <a:rPr lang="ru-RU" sz="1600">
                  <a:solidFill>
                    <a:srgbClr val="002060"/>
                  </a:solidFill>
                  <a:cs typeface="Arial" charset="0"/>
                </a:rPr>
              </a:br>
              <a:r>
                <a:rPr lang="ru-RU" sz="1600">
                  <a:solidFill>
                    <a:srgbClr val="002060"/>
                  </a:solidFill>
                  <a:cs typeface="Arial" charset="0"/>
                </a:rPr>
                <a:t>о выдаче данному иностранному гражданину указанной миграционной карты;</a:t>
              </a:r>
            </a:p>
            <a:p>
              <a:pPr>
                <a:buFont typeface="Arial" charset="0"/>
                <a:buChar char="•"/>
              </a:pPr>
              <a:r>
                <a:rPr lang="ru-RU" sz="1600">
                  <a:solidFill>
                    <a:srgbClr val="002060"/>
                  </a:solidFill>
                  <a:cs typeface="Arial" charset="0"/>
                </a:rPr>
                <a:t>  квитанция об уплате госпошлины </a:t>
              </a:r>
              <a:br>
                <a:rPr lang="ru-RU" sz="1600">
                  <a:solidFill>
                    <a:srgbClr val="002060"/>
                  </a:solidFill>
                  <a:cs typeface="Arial" charset="0"/>
                </a:rPr>
              </a:br>
              <a:r>
                <a:rPr lang="ru-RU" sz="1600">
                  <a:solidFill>
                    <a:srgbClr val="002060"/>
                  </a:solidFill>
                  <a:cs typeface="Arial" charset="0"/>
                </a:rPr>
                <a:t>за выдачу разрешения на временное проживание в размере </a:t>
              </a:r>
              <a:br>
                <a:rPr lang="ru-RU" sz="1600">
                  <a:solidFill>
                    <a:srgbClr val="002060"/>
                  </a:solidFill>
                  <a:cs typeface="Arial" charset="0"/>
                </a:rPr>
              </a:br>
              <a:r>
                <a:rPr lang="ru-RU" sz="1600">
                  <a:solidFill>
                    <a:srgbClr val="002060"/>
                  </a:solidFill>
                  <a:cs typeface="Arial" charset="0"/>
                </a:rPr>
                <a:t>1000 рублей.</a:t>
              </a: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107504" y="736236"/>
              <a:ext cx="2965916" cy="211931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Необходимые документы</a:t>
              </a:r>
            </a:p>
          </p:txBody>
        </p:sp>
      </p:grpSp>
      <p:grpSp>
        <p:nvGrpSpPr>
          <p:cNvPr id="16388" name="Группа 24"/>
          <p:cNvGrpSpPr>
            <a:grpSpLocks/>
          </p:cNvGrpSpPr>
          <p:nvPr/>
        </p:nvGrpSpPr>
        <p:grpSpPr bwMode="auto">
          <a:xfrm>
            <a:off x="6113463" y="1055688"/>
            <a:ext cx="6480175" cy="3457575"/>
            <a:chOff x="-15144" y="601544"/>
            <a:chExt cx="3038647" cy="3518057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-15144" y="764686"/>
              <a:ext cx="3038647" cy="3354915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ts val="1000"/>
                </a:lnSpc>
                <a:defRPr/>
              </a:pPr>
              <a:r>
                <a:rPr lang="ru-RU" sz="1200" dirty="0">
                  <a:solidFill>
                    <a:srgbClr val="002060"/>
                  </a:solidFill>
                </a:rPr>
                <a:t> </a:t>
              </a:r>
            </a:p>
            <a:p>
              <a:pPr>
                <a:lnSpc>
                  <a:spcPts val="1200"/>
                </a:lnSpc>
                <a:defRPr/>
              </a:pPr>
              <a:endParaRPr lang="en-US" sz="1200" dirty="0">
                <a:solidFill>
                  <a:srgbClr val="002060"/>
                </a:solidFill>
              </a:endParaRPr>
            </a:p>
            <a:p>
              <a:pPr>
                <a:defRPr/>
              </a:pPr>
              <a:endParaRPr lang="ru-RU" b="1" dirty="0">
                <a:solidFill>
                  <a:srgbClr val="002060"/>
                </a:solidFill>
              </a:endParaRPr>
            </a:p>
            <a:p>
              <a:pPr>
                <a:defRPr/>
              </a:pPr>
              <a:r>
                <a:rPr lang="ru-RU" b="1" dirty="0">
                  <a:solidFill>
                    <a:srgbClr val="002060"/>
                  </a:solidFill>
                </a:rPr>
                <a:t>Разрешение на временное проживание </a:t>
              </a:r>
              <a:r>
                <a:rPr lang="ru-RU" dirty="0">
                  <a:solidFill>
                    <a:srgbClr val="002060"/>
                  </a:solidFill>
                </a:rPr>
                <a:t>- подтверждение права иностранного гражданина или лица без гражданства временно проживать в Российской Федерации до получения вида на жительство, оформленное в виде отметки </a:t>
              </a:r>
              <a:br>
                <a:rPr lang="ru-RU" dirty="0">
                  <a:solidFill>
                    <a:srgbClr val="002060"/>
                  </a:solidFill>
                </a:rPr>
              </a:br>
              <a:r>
                <a:rPr lang="ru-RU" dirty="0">
                  <a:solidFill>
                    <a:srgbClr val="002060"/>
                  </a:solidFill>
                </a:rPr>
                <a:t>в документе, удостоверяющем личность, либо в виде документа установленной формы, выдаваемого в Российской Федерации, не имеющему документа, удостоверяющего его личность. Разрешение на временное проживание выдается сроком на 3 года.</a:t>
              </a: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-15144" y="601544"/>
              <a:ext cx="3038647" cy="76886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Общая информация</a:t>
              </a:r>
            </a:p>
          </p:txBody>
        </p:sp>
      </p:grpSp>
      <p:grpSp>
        <p:nvGrpSpPr>
          <p:cNvPr id="16389" name="Группа 12"/>
          <p:cNvGrpSpPr>
            <a:grpSpLocks/>
          </p:cNvGrpSpPr>
          <p:nvPr/>
        </p:nvGrpSpPr>
        <p:grpSpPr bwMode="auto">
          <a:xfrm>
            <a:off x="496888" y="4729163"/>
            <a:ext cx="5327650" cy="4248150"/>
            <a:chOff x="58641" y="640540"/>
            <a:chExt cx="2834031" cy="951528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58641" y="764637"/>
              <a:ext cx="2834031" cy="827431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85709" indent="-85709">
                <a:defRPr/>
              </a:pPr>
              <a:endParaRPr lang="ru-RU" sz="1200" b="1" dirty="0">
                <a:solidFill>
                  <a:srgbClr val="002060"/>
                </a:solidFill>
              </a:endParaRPr>
            </a:p>
            <a:p>
              <a:pPr>
                <a:defRPr/>
              </a:pPr>
              <a:r>
                <a:rPr lang="ru-RU" b="1" dirty="0">
                  <a:solidFill>
                    <a:srgbClr val="002060"/>
                  </a:solidFill>
                </a:rPr>
                <a:t>Непосредственно:</a:t>
              </a:r>
              <a:r>
                <a:rPr lang="ru-RU" dirty="0">
                  <a:solidFill>
                    <a:srgbClr val="002060"/>
                  </a:solidFill>
                </a:rPr>
                <a:t> </a:t>
              </a:r>
            </a:p>
            <a:p>
              <a:pPr>
                <a:defRPr/>
              </a:pPr>
              <a:r>
                <a:rPr lang="ru-RU" dirty="0">
                  <a:solidFill>
                    <a:srgbClr val="002060"/>
                  </a:solidFill>
                </a:rPr>
                <a:t>в территориальный орган Федеральной миграционной службы  (ФМС России)</a:t>
              </a:r>
            </a:p>
            <a:p>
              <a:pPr>
                <a:defRPr/>
              </a:pPr>
              <a:endParaRPr lang="ru-RU" dirty="0">
                <a:solidFill>
                  <a:srgbClr val="002060"/>
                </a:solidFill>
              </a:endParaRPr>
            </a:p>
            <a:p>
              <a:pPr>
                <a:defRPr/>
              </a:pPr>
              <a:r>
                <a:rPr lang="ru-RU" b="1" dirty="0">
                  <a:solidFill>
                    <a:srgbClr val="002060"/>
                  </a:solidFill>
                </a:rPr>
                <a:t>За дополнительной информацией:</a:t>
              </a:r>
            </a:p>
            <a:p>
              <a:pPr algn="just">
                <a:buFont typeface="Arial" pitchFamily="34" charset="0"/>
                <a:buChar char="•"/>
                <a:defRPr/>
              </a:pPr>
              <a:r>
                <a:rPr lang="ru-RU" dirty="0">
                  <a:solidFill>
                    <a:srgbClr val="002060"/>
                  </a:solidFill>
                </a:rPr>
                <a:t> на сайт ФМС России:</a:t>
              </a:r>
            </a:p>
            <a:p>
              <a:pPr algn="just">
                <a:defRPr/>
              </a:pPr>
              <a:r>
                <a:rPr lang="ru-RU" dirty="0">
                  <a:solidFill>
                    <a:srgbClr val="002060"/>
                  </a:solidFill>
                </a:rPr>
                <a:t>   </a:t>
              </a:r>
              <a:r>
                <a:rPr lang="ru-RU" dirty="0">
                  <a:solidFill>
                    <a:srgbClr val="002060"/>
                  </a:solidFill>
                  <a:hlinkClick r:id="rId3"/>
                </a:rPr>
                <a:t>www.fms.gov.ru</a:t>
              </a:r>
              <a:endParaRPr lang="ru-RU" dirty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dirty="0">
                  <a:solidFill>
                    <a:srgbClr val="002060"/>
                  </a:solidFill>
                </a:rPr>
                <a:t> в Единый портал государственных </a:t>
              </a:r>
            </a:p>
            <a:p>
              <a:pPr>
                <a:defRPr/>
              </a:pPr>
              <a:r>
                <a:rPr lang="ru-RU" dirty="0">
                  <a:solidFill>
                    <a:srgbClr val="002060"/>
                  </a:solidFill>
                </a:rPr>
                <a:t>и муниципальных услуг</a:t>
              </a:r>
              <a:r>
                <a:rPr lang="en-US" dirty="0">
                  <a:solidFill>
                    <a:srgbClr val="002060"/>
                  </a:solidFill>
                </a:rPr>
                <a:t>:</a:t>
              </a:r>
            </a:p>
            <a:p>
              <a:pPr>
                <a:defRPr/>
              </a:pPr>
              <a:r>
                <a:rPr lang="en-US" dirty="0">
                  <a:solidFill>
                    <a:srgbClr val="002060"/>
                  </a:solidFill>
                </a:rPr>
                <a:t>   </a:t>
              </a:r>
              <a:r>
                <a:rPr lang="ru-RU" dirty="0">
                  <a:solidFill>
                    <a:srgbClr val="002060"/>
                  </a:solidFill>
                  <a:hlinkClick r:id="rId4"/>
                </a:rPr>
                <a:t>www.gosuslugi.ru</a:t>
              </a:r>
              <a:endParaRPr lang="ru-RU" dirty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dirty="0">
                  <a:solidFill>
                    <a:srgbClr val="002060"/>
                  </a:solidFill>
                </a:rPr>
                <a:t> по телефону «горячей линии» </a:t>
              </a:r>
            </a:p>
            <a:p>
              <a:pPr>
                <a:defRPr/>
              </a:pPr>
              <a:r>
                <a:rPr lang="ru-RU" dirty="0">
                  <a:solidFill>
                    <a:srgbClr val="002060"/>
                  </a:solidFill>
                </a:rPr>
                <a:t>ФМС России:</a:t>
              </a:r>
              <a:r>
                <a:rPr lang="en-US" b="1" dirty="0">
                  <a:solidFill>
                    <a:srgbClr val="002060"/>
                  </a:solidFill>
                </a:rPr>
                <a:t> </a:t>
              </a:r>
              <a:r>
                <a:rPr lang="ru-RU" b="1" dirty="0">
                  <a:solidFill>
                    <a:srgbClr val="002060"/>
                  </a:solidFill>
                </a:rPr>
                <a:t>8 (495) 636-98-98</a:t>
              </a: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58641" y="640540"/>
              <a:ext cx="2834031" cy="1785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Куда обратиться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5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Разрешение на временное проживание</a:t>
            </a:r>
          </a:p>
        </p:txBody>
      </p:sp>
      <p:grpSp>
        <p:nvGrpSpPr>
          <p:cNvPr id="18434" name="Группа 27"/>
          <p:cNvGrpSpPr>
            <a:grpSpLocks/>
          </p:cNvGrpSpPr>
          <p:nvPr/>
        </p:nvGrpSpPr>
        <p:grpSpPr bwMode="auto">
          <a:xfrm>
            <a:off x="496888" y="1217613"/>
            <a:ext cx="12096750" cy="7686675"/>
            <a:chOff x="107504" y="725463"/>
            <a:chExt cx="2110818" cy="3100218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07504" y="764520"/>
              <a:ext cx="2110818" cy="3061161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anchor="ctr"/>
            <a:lstStyle/>
            <a:p>
              <a:pPr>
                <a:buFont typeface="Arial" pitchFamily="34" charset="0"/>
                <a:buChar char="•"/>
                <a:defRPr/>
              </a:pPr>
              <a:endParaRPr lang="ru-RU" sz="1300" dirty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sz="2800" dirty="0">
                  <a:solidFill>
                    <a:srgbClr val="002060"/>
                  </a:solidFill>
                </a:rPr>
                <a:t> На трудоустройство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ru-RU" sz="2800" dirty="0">
                  <a:solidFill>
                    <a:srgbClr val="002060"/>
                  </a:solidFill>
                </a:rPr>
                <a:t>без получения разрешения</a:t>
              </a:r>
              <a:r>
                <a:rPr lang="en-US" sz="2800" dirty="0">
                  <a:solidFill>
                    <a:srgbClr val="002060"/>
                  </a:solidFill>
                </a:rPr>
                <a:t>  </a:t>
              </a:r>
              <a:r>
                <a:rPr lang="ru-RU" sz="2800" dirty="0">
                  <a:solidFill>
                    <a:srgbClr val="002060"/>
                  </a:solidFill>
                </a:rPr>
                <a:t>на работу</a:t>
              </a:r>
              <a:r>
                <a:rPr lang="en-US" sz="2800" dirty="0">
                  <a:solidFill>
                    <a:srgbClr val="002060"/>
                  </a:solidFill>
                </a:rPr>
                <a:t>;</a:t>
              </a:r>
              <a:endParaRPr lang="ru-RU" sz="2800" dirty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sz="2800" dirty="0">
                  <a:solidFill>
                    <a:srgbClr val="002060"/>
                  </a:solidFill>
                </a:rPr>
                <a:t> На медицинское обслуживание наравне с  гражданами Российской Федерации</a:t>
              </a:r>
              <a:r>
                <a:rPr lang="en-US" sz="2800" dirty="0">
                  <a:solidFill>
                    <a:srgbClr val="002060"/>
                  </a:solidFill>
                </a:rPr>
                <a:t>;</a:t>
              </a:r>
              <a:endParaRPr lang="ru-RU" sz="2800" dirty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sz="2800" dirty="0">
                  <a:solidFill>
                    <a:srgbClr val="002060"/>
                  </a:solidFill>
                </a:rPr>
                <a:t> На социальное обеспечение наравне с гражданами Российской Федерации</a:t>
              </a:r>
              <a:r>
                <a:rPr lang="en-US" sz="2800" dirty="0">
                  <a:solidFill>
                    <a:srgbClr val="002060"/>
                  </a:solidFill>
                </a:rPr>
                <a:t>;</a:t>
              </a:r>
              <a:r>
                <a:rPr lang="ru-RU" sz="2800" dirty="0">
                  <a:solidFill>
                    <a:srgbClr val="002060"/>
                  </a:solidFill>
                </a:rPr>
                <a:t> 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sz="2800" dirty="0">
                  <a:solidFill>
                    <a:srgbClr val="002060"/>
                  </a:solidFill>
                </a:rPr>
                <a:t> На участие в Государственных программах  Российской Федерации</a:t>
              </a:r>
              <a:r>
                <a:rPr lang="en-US" sz="2800" dirty="0">
                  <a:solidFill>
                    <a:srgbClr val="002060"/>
                  </a:solidFill>
                </a:rPr>
                <a:t>;</a:t>
              </a:r>
              <a:endParaRPr lang="ru-RU" sz="2800" dirty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ru-RU" sz="2800" dirty="0">
                  <a:solidFill>
                    <a:srgbClr val="002060"/>
                  </a:solidFill>
                </a:rPr>
                <a:t>По истечении годичного срока непрерывного  проживания на территории Российской  Федерации на основе разрешения на  временное проживание возможно оформление вида на жительство.</a:t>
              </a: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107504" y="725463"/>
              <a:ext cx="2110818" cy="341267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3600" b="1" dirty="0">
                  <a:solidFill>
                    <a:srgbClr val="002060"/>
                  </a:solidFill>
                </a:rPr>
                <a:t>Права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5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Разрешение на временное проживание</a:t>
            </a:r>
          </a:p>
        </p:txBody>
      </p:sp>
      <p:grpSp>
        <p:nvGrpSpPr>
          <p:cNvPr id="20482" name="Группа 30"/>
          <p:cNvGrpSpPr>
            <a:grpSpLocks/>
          </p:cNvGrpSpPr>
          <p:nvPr/>
        </p:nvGrpSpPr>
        <p:grpSpPr bwMode="auto">
          <a:xfrm>
            <a:off x="496888" y="1128713"/>
            <a:ext cx="12096750" cy="7848600"/>
            <a:chOff x="-101920" y="716172"/>
            <a:chExt cx="3099005" cy="334316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-101920" y="764859"/>
              <a:ext cx="3099005" cy="3294473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defRPr/>
              </a:pPr>
              <a:r>
                <a:rPr lang="en-US" sz="1500" dirty="0">
                  <a:solidFill>
                    <a:srgbClr val="002060"/>
                  </a:solidFill>
                </a:rPr>
                <a:t>     </a:t>
              </a:r>
            </a:p>
            <a:p>
              <a:pPr algn="just">
                <a:defRPr/>
              </a:pPr>
              <a:r>
                <a:rPr lang="en-US" sz="1700" dirty="0">
                  <a:solidFill>
                    <a:srgbClr val="002060"/>
                  </a:solidFill>
                </a:rPr>
                <a:t>     </a:t>
              </a:r>
              <a:r>
                <a:rPr lang="ru-RU" sz="1700" b="1" dirty="0">
                  <a:solidFill>
                    <a:srgbClr val="002060"/>
                  </a:solidFill>
                </a:rPr>
                <a:t>В случае если иностранный гражданин</a:t>
              </a:r>
              <a:r>
                <a:rPr lang="en-US" sz="1700" b="1" dirty="0">
                  <a:solidFill>
                    <a:srgbClr val="002060"/>
                  </a:solidFill>
                </a:rPr>
                <a:t>:</a:t>
              </a:r>
              <a:r>
                <a:rPr lang="ru-RU" sz="1700" b="1" dirty="0">
                  <a:solidFill>
                    <a:srgbClr val="002060"/>
                  </a:solidFill>
                </a:rPr>
                <a:t> </a:t>
              </a:r>
              <a:endParaRPr lang="en-US" sz="1700" b="1" dirty="0">
                <a:solidFill>
                  <a:srgbClr val="002060"/>
                </a:solidFill>
              </a:endParaRPr>
            </a:p>
            <a:p>
              <a:pPr algn="just">
                <a:defRPr/>
              </a:pPr>
              <a:r>
                <a:rPr lang="ru-RU" sz="1700" dirty="0">
                  <a:solidFill>
                    <a:srgbClr val="002060"/>
                  </a:solidFill>
                </a:rPr>
                <a:t>• Выступает за насильственное изменение основ конституционного строя Российской Федерации, иными действиями создает</a:t>
              </a:r>
              <a:r>
                <a:rPr lang="en-US" sz="1700" dirty="0">
                  <a:solidFill>
                    <a:srgbClr val="002060"/>
                  </a:solidFill>
                </a:rPr>
                <a:t> </a:t>
              </a:r>
              <a:r>
                <a:rPr lang="ru-RU" sz="1700" dirty="0">
                  <a:solidFill>
                    <a:srgbClr val="002060"/>
                  </a:solidFill>
                </a:rPr>
                <a:t>угрозу безопасности Российской Федерации или граждан Российской Федерации</a:t>
              </a:r>
              <a:r>
                <a:rPr lang="en-US" sz="1700" dirty="0">
                  <a:solidFill>
                    <a:srgbClr val="002060"/>
                  </a:solidFill>
                </a:rPr>
                <a:t>;</a:t>
              </a:r>
              <a:endParaRPr lang="ru-RU" sz="1700" dirty="0">
                <a:solidFill>
                  <a:srgbClr val="002060"/>
                </a:solidFill>
              </a:endParaRPr>
            </a:p>
            <a:p>
              <a:pPr algn="just">
                <a:defRPr/>
              </a:pPr>
              <a:r>
                <a:rPr lang="ru-RU" sz="1700" dirty="0">
                  <a:solidFill>
                    <a:srgbClr val="002060"/>
                  </a:solidFill>
                </a:rPr>
                <a:t>• Финансирует, планирует террористические (экстремистские) акты, оказывает содействие в совершении таких актов или совершает их, а равно иными действиями поддерживает террористическую (экстремистскую) деятельность</a:t>
              </a:r>
              <a:r>
                <a:rPr lang="en-US" sz="1700" dirty="0">
                  <a:solidFill>
                    <a:srgbClr val="002060"/>
                  </a:solidFill>
                </a:rPr>
                <a:t>;</a:t>
              </a:r>
              <a:endParaRPr lang="ru-RU" sz="1700" dirty="0">
                <a:solidFill>
                  <a:srgbClr val="002060"/>
                </a:solidFill>
              </a:endParaRPr>
            </a:p>
            <a:p>
              <a:pPr algn="just">
                <a:defRPr/>
              </a:pPr>
              <a:r>
                <a:rPr lang="ru-RU" sz="1700" dirty="0">
                  <a:solidFill>
                    <a:srgbClr val="002060"/>
                  </a:solidFill>
                </a:rPr>
                <a:t>• </a:t>
              </a:r>
              <a:r>
                <a:rPr lang="ru-RU" sz="1700" kern="0" dirty="0">
                  <a:solidFill>
                    <a:srgbClr val="002060"/>
                  </a:solidFill>
                </a:rPr>
                <a:t>В течение пяти лет, предшествовавших дню подачи заявления о выдаче разрешения на временное проживание, подвергался административному выдворению за пределы Российской Федерации либо депортации</a:t>
              </a:r>
              <a:r>
                <a:rPr lang="en-US" sz="1700" kern="0" dirty="0">
                  <a:solidFill>
                    <a:srgbClr val="002060"/>
                  </a:solidFill>
                </a:rPr>
                <a:t>;</a:t>
              </a:r>
              <a:endParaRPr lang="ru-RU" sz="1700" kern="0" dirty="0">
                <a:solidFill>
                  <a:srgbClr val="002060"/>
                </a:solidFill>
              </a:endParaRPr>
            </a:p>
            <a:p>
              <a:pPr algn="just">
                <a:defRPr/>
              </a:pPr>
              <a:r>
                <a:rPr lang="ru-RU" sz="1700" dirty="0">
                  <a:solidFill>
                    <a:srgbClr val="002060"/>
                  </a:solidFill>
                </a:rPr>
                <a:t>•  Представил поддельные или подложные документы либо сообщил о себе заведомо ложные сведения</a:t>
              </a:r>
              <a:r>
                <a:rPr lang="en-US" sz="1700" dirty="0">
                  <a:solidFill>
                    <a:srgbClr val="002060"/>
                  </a:solidFill>
                </a:rPr>
                <a:t>;</a:t>
              </a:r>
              <a:endParaRPr lang="ru-RU" sz="1700" dirty="0">
                <a:solidFill>
                  <a:srgbClr val="002060"/>
                </a:solidFill>
              </a:endParaRPr>
            </a:p>
            <a:p>
              <a:pPr algn="just">
                <a:defRPr/>
              </a:pPr>
              <a:r>
                <a:rPr lang="ru-RU" sz="1700" dirty="0">
                  <a:solidFill>
                    <a:srgbClr val="002060"/>
                  </a:solidFill>
                </a:rPr>
                <a:t>•</a:t>
              </a:r>
              <a:r>
                <a:rPr lang="en-US" sz="1700" dirty="0">
                  <a:solidFill>
                    <a:srgbClr val="002060"/>
                  </a:solidFill>
                </a:rPr>
                <a:t> </a:t>
              </a:r>
              <a:r>
                <a:rPr lang="ru-RU" sz="1700" dirty="0">
                  <a:solidFill>
                    <a:srgbClr val="002060"/>
                  </a:solidFill>
                </a:rPr>
                <a:t>Осужден вступившим в законную силу приговором суда за совершение тяжкого или особо тяжкого преступления либо преступления, рецидив которого признан опасным</a:t>
              </a:r>
              <a:r>
                <a:rPr lang="en-US" sz="1700" dirty="0">
                  <a:solidFill>
                    <a:srgbClr val="002060"/>
                  </a:solidFill>
                </a:rPr>
                <a:t>;</a:t>
              </a:r>
              <a:endParaRPr lang="ru-RU" sz="1700" dirty="0">
                <a:solidFill>
                  <a:srgbClr val="002060"/>
                </a:solidFill>
              </a:endParaRPr>
            </a:p>
            <a:p>
              <a:pPr algn="just">
                <a:defRPr/>
              </a:pPr>
              <a:r>
                <a:rPr lang="ru-RU" sz="1700" dirty="0">
                  <a:solidFill>
                    <a:srgbClr val="002060"/>
                  </a:solidFill>
                </a:rPr>
                <a:t>•</a:t>
              </a:r>
              <a:r>
                <a:rPr lang="en-US" sz="1700" dirty="0">
                  <a:solidFill>
                    <a:srgbClr val="002060"/>
                  </a:solidFill>
                </a:rPr>
                <a:t> </a:t>
              </a:r>
              <a:r>
                <a:rPr lang="ru-RU" sz="1700" dirty="0">
                  <a:solidFill>
                    <a:srgbClr val="002060"/>
                  </a:solidFill>
                </a:rPr>
                <a:t>Имеет непогашенную или неснятую судимость за совершение тяжкого или особо тяжкого преступления на территории Российской Федерации либо за ее пределами, признаваемого таковым в соответствии с федеральным законом</a:t>
              </a:r>
              <a:r>
                <a:rPr lang="en-US" sz="1700" dirty="0">
                  <a:solidFill>
                    <a:srgbClr val="002060"/>
                  </a:solidFill>
                </a:rPr>
                <a:t>;</a:t>
              </a:r>
              <a:endParaRPr lang="ru-RU" sz="1700" dirty="0">
                <a:solidFill>
                  <a:srgbClr val="002060"/>
                </a:solidFill>
              </a:endParaRPr>
            </a:p>
            <a:p>
              <a:pPr algn="just">
                <a:defRPr/>
              </a:pPr>
              <a:r>
                <a:rPr lang="ru-RU" sz="1700" dirty="0">
                  <a:solidFill>
                    <a:srgbClr val="002060"/>
                  </a:solidFill>
                </a:rPr>
                <a:t>•</a:t>
              </a:r>
              <a:r>
                <a:rPr lang="en-US" sz="1700" dirty="0">
                  <a:solidFill>
                    <a:srgbClr val="002060"/>
                  </a:solidFill>
                </a:rPr>
                <a:t> </a:t>
              </a:r>
              <a:r>
                <a:rPr lang="ru-RU" sz="1700" dirty="0">
                  <a:solidFill>
                    <a:srgbClr val="002060"/>
                  </a:solidFill>
                </a:rPr>
                <a:t>Неоднократно (два и более раза) в течение одного года привлекался к административной ответственности за нарушение законодательства Российской Федерации в части обеспечения режима пребывания (проживания) иностранных граждан </a:t>
              </a:r>
            </a:p>
            <a:p>
              <a:pPr algn="just">
                <a:defRPr/>
              </a:pPr>
              <a:r>
                <a:rPr lang="ru-RU" sz="1700" dirty="0">
                  <a:solidFill>
                    <a:srgbClr val="002060"/>
                  </a:solidFill>
                </a:rPr>
                <a:t>в Российской Федерации</a:t>
              </a:r>
              <a:r>
                <a:rPr lang="en-US" sz="1700" dirty="0">
                  <a:solidFill>
                    <a:srgbClr val="002060"/>
                  </a:solidFill>
                </a:rPr>
                <a:t>;</a:t>
              </a:r>
              <a:endParaRPr lang="ru-RU" sz="1700" dirty="0">
                <a:solidFill>
                  <a:srgbClr val="002060"/>
                </a:solidFill>
              </a:endParaRPr>
            </a:p>
            <a:p>
              <a:pPr algn="just">
                <a:defRPr/>
              </a:pPr>
              <a:r>
                <a:rPr lang="ru-RU" sz="1700" dirty="0">
                  <a:solidFill>
                    <a:srgbClr val="002060"/>
                  </a:solidFill>
                </a:rPr>
                <a:t>•</a:t>
              </a:r>
              <a:r>
                <a:rPr lang="en-US" sz="1700" dirty="0">
                  <a:solidFill>
                    <a:srgbClr val="002060"/>
                  </a:solidFill>
                </a:rPr>
                <a:t> </a:t>
              </a:r>
              <a:r>
                <a:rPr lang="ru-RU" sz="1700" dirty="0">
                  <a:solidFill>
                    <a:srgbClr val="002060"/>
                  </a:solidFill>
                </a:rPr>
                <a:t>Не может представить доказательств возможности содержать себя и членов своей семьи в Российской Федерации </a:t>
              </a:r>
            </a:p>
            <a:p>
              <a:pPr algn="just">
                <a:defRPr/>
              </a:pPr>
              <a:r>
                <a:rPr lang="ru-RU" sz="1700" dirty="0">
                  <a:solidFill>
                    <a:srgbClr val="002060"/>
                  </a:solidFill>
                </a:rPr>
                <a:t>в пределах прожиточного минимума, не прибегая к помощи государства, за исключением случая, если иностранный гражданин признан нетрудоспособным</a:t>
              </a:r>
              <a:r>
                <a:rPr lang="en-US" sz="1700" dirty="0">
                  <a:solidFill>
                    <a:srgbClr val="002060"/>
                  </a:solidFill>
                </a:rPr>
                <a:t>;</a:t>
              </a:r>
              <a:endParaRPr lang="ru-RU" sz="1700" dirty="0">
                <a:solidFill>
                  <a:srgbClr val="002060"/>
                </a:solidFill>
              </a:endParaRPr>
            </a:p>
            <a:p>
              <a:pPr algn="just">
                <a:defRPr/>
              </a:pPr>
              <a:r>
                <a:rPr lang="ru-RU" sz="1700" dirty="0">
                  <a:solidFill>
                    <a:srgbClr val="002060"/>
                  </a:solidFill>
                </a:rPr>
                <a:t>• По истечении трех лет со дня въезда не имеет в Российской Федерации жилого помещения на основаниях, предусмотренных законодательством Российской Федерации</a:t>
              </a:r>
              <a:r>
                <a:rPr lang="en-US" sz="1700" dirty="0">
                  <a:solidFill>
                    <a:srgbClr val="002060"/>
                  </a:solidFill>
                </a:rPr>
                <a:t>;</a:t>
              </a:r>
              <a:endParaRPr lang="ru-RU" sz="1700" dirty="0">
                <a:solidFill>
                  <a:srgbClr val="002060"/>
                </a:solidFill>
              </a:endParaRPr>
            </a:p>
            <a:p>
              <a:pPr algn="just">
                <a:defRPr/>
              </a:pPr>
              <a:r>
                <a:rPr lang="ru-RU" sz="1700" dirty="0">
                  <a:solidFill>
                    <a:srgbClr val="002060"/>
                  </a:solidFill>
                </a:rPr>
                <a:t>•</a:t>
              </a:r>
              <a:r>
                <a:rPr lang="en-US" sz="1700" dirty="0">
                  <a:solidFill>
                    <a:srgbClr val="002060"/>
                  </a:solidFill>
                </a:rPr>
                <a:t> </a:t>
              </a:r>
              <a:r>
                <a:rPr lang="ru-RU" sz="1700" dirty="0">
                  <a:solidFill>
                    <a:srgbClr val="002060"/>
                  </a:solidFill>
                </a:rPr>
                <a:t> Выехал из Российской Федерации в иностранное государство для постоянного проживания</a:t>
              </a:r>
              <a:r>
                <a:rPr lang="en-US" sz="1700" dirty="0">
                  <a:solidFill>
                    <a:srgbClr val="002060"/>
                  </a:solidFill>
                </a:rPr>
                <a:t>;</a:t>
              </a:r>
              <a:endParaRPr lang="ru-RU" sz="1700" dirty="0">
                <a:solidFill>
                  <a:srgbClr val="002060"/>
                </a:solidFill>
              </a:endParaRPr>
            </a:p>
            <a:p>
              <a:pPr algn="just">
                <a:defRPr/>
              </a:pPr>
              <a:r>
                <a:rPr lang="ru-RU" sz="1700" dirty="0">
                  <a:solidFill>
                    <a:srgbClr val="002060"/>
                  </a:solidFill>
                </a:rPr>
                <a:t>• Находится за пределами Российской Федерации более шести месяцев</a:t>
              </a:r>
              <a:r>
                <a:rPr lang="en-US" sz="1700" dirty="0">
                  <a:solidFill>
                    <a:srgbClr val="002060"/>
                  </a:solidFill>
                </a:rPr>
                <a:t>;</a:t>
              </a:r>
              <a:endParaRPr lang="ru-RU" sz="1700" dirty="0">
                <a:solidFill>
                  <a:srgbClr val="002060"/>
                </a:solidFill>
              </a:endParaRPr>
            </a:p>
            <a:p>
              <a:pPr algn="just">
                <a:defRPr/>
              </a:pPr>
              <a:r>
                <a:rPr lang="ru-RU" sz="1700" dirty="0">
                  <a:solidFill>
                    <a:srgbClr val="002060"/>
                  </a:solidFill>
                </a:rPr>
                <a:t>• Заключил брак с гражданином Российской Федерации, послуживший основанием для получения разрешения на временное проживание, и этот брак признан судом недействительным</a:t>
              </a:r>
              <a:r>
                <a:rPr lang="en-US" sz="1700" dirty="0">
                  <a:solidFill>
                    <a:srgbClr val="002060"/>
                  </a:solidFill>
                </a:rPr>
                <a:t>;</a:t>
              </a:r>
              <a:endParaRPr lang="ru-RU" sz="1700" dirty="0">
                <a:solidFill>
                  <a:srgbClr val="002060"/>
                </a:solidFill>
              </a:endParaRPr>
            </a:p>
            <a:p>
              <a:pPr algn="just">
                <a:defRPr/>
              </a:pPr>
              <a:r>
                <a:rPr lang="ru-RU" sz="1700" dirty="0">
                  <a:solidFill>
                    <a:srgbClr val="002060"/>
                  </a:solidFill>
                </a:rPr>
                <a:t>• Является больным наркоманией, либо не имеет сертификата об отсутствии у него заболевания, вызываемого вирусом иммунодефицита человека (ВИЧ-инфекции), либо страдает одним из инфекционных заболеваний, которые представляют опасность для окружающих. Перечень таких заболеваний и порядок подтверждения их наличия или отсутствия</a:t>
              </a:r>
              <a:r>
                <a:rPr lang="en-US" sz="1700" dirty="0">
                  <a:solidFill>
                    <a:srgbClr val="002060"/>
                  </a:solidFill>
                </a:rPr>
                <a:t> </a:t>
              </a:r>
              <a:r>
                <a:rPr lang="ru-RU" sz="1700" dirty="0">
                  <a:solidFill>
                    <a:srgbClr val="002060"/>
                  </a:solidFill>
                </a:rPr>
                <a:t>утверждаются Правительством Российской Федерации</a:t>
              </a:r>
              <a:r>
                <a:rPr lang="en-US" sz="1700" dirty="0">
                  <a:solidFill>
                    <a:srgbClr val="002060"/>
                  </a:solidFill>
                </a:rPr>
                <a:t>.</a:t>
              </a:r>
              <a:endParaRPr lang="ru-RU" sz="1700" dirty="0">
                <a:solidFill>
                  <a:srgbClr val="002060"/>
                </a:solidFill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-101920" y="716172"/>
              <a:ext cx="3099005" cy="16161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Основания отказа в выдаче и аннулирования ранее выданного РВП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5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grpSp>
        <p:nvGrpSpPr>
          <p:cNvPr id="22530" name="Группа 11"/>
          <p:cNvGrpSpPr>
            <a:grpSpLocks/>
          </p:cNvGrpSpPr>
          <p:nvPr/>
        </p:nvGrpSpPr>
        <p:grpSpPr bwMode="auto">
          <a:xfrm>
            <a:off x="496888" y="1271588"/>
            <a:ext cx="5399087" cy="7705725"/>
            <a:chOff x="107504" y="589349"/>
            <a:chExt cx="2930234" cy="927221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07504" y="589349"/>
              <a:ext cx="2930234" cy="927221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ru-RU">
                <a:solidFill>
                  <a:srgbClr val="002060"/>
                </a:solidFill>
                <a:cs typeface="Arial" charset="0"/>
              </a:endParaRPr>
            </a:p>
            <a:p>
              <a:pPr algn="ctr">
                <a:defRPr/>
              </a:pPr>
              <a:endParaRPr lang="ru-RU" b="1">
                <a:solidFill>
                  <a:srgbClr val="002060"/>
                </a:solidFill>
                <a:cs typeface="Arial" charset="0"/>
              </a:endParaRPr>
            </a:p>
            <a:p>
              <a:pPr algn="ctr">
                <a:defRPr/>
              </a:pPr>
              <a:endParaRPr lang="ru-RU" b="1">
                <a:solidFill>
                  <a:srgbClr val="002060"/>
                </a:solidFill>
                <a:latin typeface="Arial" charset="0"/>
                <a:cs typeface="Arial" charset="0"/>
              </a:endParaRPr>
            </a:p>
            <a:p>
              <a:pPr algn="ctr">
                <a:defRPr/>
              </a:pPr>
              <a:endParaRPr lang="ru-RU" b="1">
                <a:solidFill>
                  <a:srgbClr val="002060"/>
                </a:solidFill>
                <a:latin typeface="Arial" charset="0"/>
                <a:cs typeface="Arial" charset="0"/>
              </a:endParaRPr>
            </a:p>
            <a:p>
              <a:pPr algn="ctr">
                <a:defRPr/>
              </a:pPr>
              <a:endParaRPr lang="ru-RU" b="1">
                <a:solidFill>
                  <a:srgbClr val="002060"/>
                </a:solidFill>
                <a:latin typeface="Arial" charset="0"/>
                <a:cs typeface="Arial" charset="0"/>
              </a:endParaRPr>
            </a:p>
            <a:p>
              <a:pPr algn="ctr">
                <a:defRPr/>
              </a:pPr>
              <a:endParaRPr lang="ru-RU" sz="1400" b="1">
                <a:solidFill>
                  <a:srgbClr val="002060"/>
                </a:solidFill>
                <a:cs typeface="Arial" charset="0"/>
              </a:endParaRPr>
            </a:p>
            <a:p>
              <a:pPr algn="ctr">
                <a:defRPr/>
              </a:pPr>
              <a:endParaRPr lang="ru-RU" sz="1400" b="1">
                <a:solidFill>
                  <a:srgbClr val="002060"/>
                </a:solidFill>
                <a:cs typeface="Arial" charset="0"/>
              </a:endParaRPr>
            </a:p>
            <a:p>
              <a:pPr algn="ctr">
                <a:defRPr/>
              </a:pPr>
              <a:endParaRPr lang="ru-RU" sz="1400" b="1">
                <a:solidFill>
                  <a:srgbClr val="002060"/>
                </a:solidFill>
                <a:cs typeface="Arial" charset="0"/>
              </a:endParaRPr>
            </a:p>
            <a:p>
              <a:pPr algn="ctr">
                <a:defRPr/>
              </a:pPr>
              <a:endParaRPr lang="ru-RU" sz="1400" b="1">
                <a:solidFill>
                  <a:srgbClr val="002060"/>
                </a:solidFill>
                <a:cs typeface="Arial" charset="0"/>
              </a:endParaRPr>
            </a:p>
            <a:p>
              <a:pPr algn="ctr">
                <a:defRPr/>
              </a:pPr>
              <a:endParaRPr lang="ru-RU" sz="1400" b="1">
                <a:solidFill>
                  <a:srgbClr val="002060"/>
                </a:solidFill>
                <a:cs typeface="Arial" charset="0"/>
              </a:endParaRPr>
            </a:p>
            <a:p>
              <a:pPr algn="ctr">
                <a:defRPr/>
              </a:pPr>
              <a:endParaRPr lang="ru-RU" sz="1400" b="1">
                <a:solidFill>
                  <a:srgbClr val="002060"/>
                </a:solidFill>
                <a:cs typeface="Arial" charset="0"/>
              </a:endParaRPr>
            </a:p>
            <a:p>
              <a:pPr algn="ctr">
                <a:defRPr/>
              </a:pPr>
              <a:endParaRPr lang="ru-RU" sz="1400" b="1">
                <a:solidFill>
                  <a:srgbClr val="002060"/>
                </a:solidFill>
                <a:cs typeface="Arial" charset="0"/>
              </a:endParaRPr>
            </a:p>
            <a:p>
              <a:pPr algn="ctr">
                <a:defRPr/>
              </a:pPr>
              <a:endParaRPr lang="ru-RU" sz="1400" b="1">
                <a:solidFill>
                  <a:srgbClr val="002060"/>
                </a:solidFill>
                <a:cs typeface="Arial" charset="0"/>
              </a:endParaRPr>
            </a:p>
            <a:p>
              <a:pPr algn="ctr">
                <a:defRPr/>
              </a:pPr>
              <a:endParaRPr lang="ru-RU" sz="1400" b="1">
                <a:solidFill>
                  <a:srgbClr val="002060"/>
                </a:solidFill>
                <a:cs typeface="Arial" charset="0"/>
              </a:endParaRPr>
            </a:p>
            <a:p>
              <a:pPr algn="ctr">
                <a:defRPr/>
              </a:pPr>
              <a:endParaRPr lang="ru-RU" sz="1200" b="1">
                <a:solidFill>
                  <a:srgbClr val="002060"/>
                </a:solidFill>
                <a:cs typeface="Arial" charset="0"/>
              </a:endParaRPr>
            </a:p>
            <a:p>
              <a:pPr algn="ctr">
                <a:defRPr/>
              </a:pPr>
              <a:endParaRPr lang="ru-RU" sz="1200" b="1">
                <a:solidFill>
                  <a:srgbClr val="002060"/>
                </a:solidFill>
                <a:cs typeface="Arial" charset="0"/>
              </a:endParaRPr>
            </a:p>
            <a:p>
              <a:pPr algn="ctr">
                <a:defRPr/>
              </a:pPr>
              <a:endParaRPr lang="ru-RU" sz="1200" b="1">
                <a:solidFill>
                  <a:srgbClr val="002060"/>
                </a:solidFill>
                <a:cs typeface="Arial" charset="0"/>
              </a:endParaRPr>
            </a:p>
            <a:p>
              <a:pPr algn="ctr">
                <a:defRPr/>
              </a:pPr>
              <a:endParaRPr lang="ru-RU" sz="1200" b="1">
                <a:solidFill>
                  <a:srgbClr val="002060"/>
                </a:solidFill>
                <a:cs typeface="Arial" charset="0"/>
              </a:endParaRPr>
            </a:p>
            <a:p>
              <a:pPr algn="ctr">
                <a:defRPr/>
              </a:pPr>
              <a:endParaRPr lang="ru-RU" sz="1200" b="1">
                <a:solidFill>
                  <a:srgbClr val="002060"/>
                </a:solidFill>
                <a:cs typeface="Arial" charset="0"/>
              </a:endParaRPr>
            </a:p>
            <a:p>
              <a:pPr algn="ctr">
                <a:defRPr/>
              </a:pPr>
              <a:endParaRPr lang="ru-RU" sz="1200" b="1">
                <a:solidFill>
                  <a:srgbClr val="002060"/>
                </a:solidFill>
                <a:cs typeface="Arial" charset="0"/>
              </a:endParaRPr>
            </a:p>
            <a:p>
              <a:pPr algn="ctr">
                <a:defRPr/>
              </a:pPr>
              <a:r>
                <a:rPr lang="ru-RU" b="1">
                  <a:solidFill>
                    <a:srgbClr val="002060"/>
                  </a:solidFill>
                  <a:cs typeface="Arial" charset="0"/>
                </a:rPr>
                <a:t>Федеральный закон </a:t>
              </a:r>
            </a:p>
            <a:p>
              <a:pPr algn="ctr">
                <a:defRPr/>
              </a:pPr>
              <a:r>
                <a:rPr lang="ru-RU" b="1">
                  <a:solidFill>
                    <a:srgbClr val="002060"/>
                  </a:solidFill>
                  <a:cs typeface="Arial" charset="0"/>
                </a:rPr>
                <a:t>от 19 февраля 1993 г. № 4528-1</a:t>
              </a:r>
            </a:p>
            <a:p>
              <a:pPr algn="ctr">
                <a:defRPr/>
              </a:pPr>
              <a:r>
                <a:rPr lang="ru-RU" b="1">
                  <a:solidFill>
                    <a:srgbClr val="002060"/>
                  </a:solidFill>
                  <a:cs typeface="Arial" charset="0"/>
                </a:rPr>
                <a:t>«О Беженцах»</a:t>
              </a:r>
            </a:p>
            <a:p>
              <a:pPr algn="ctr">
                <a:defRPr/>
              </a:pPr>
              <a:endParaRPr lang="ru-RU" b="1">
                <a:solidFill>
                  <a:srgbClr val="002060"/>
                </a:solidFill>
                <a:cs typeface="Arial" charset="0"/>
              </a:endParaRPr>
            </a:p>
            <a:p>
              <a:pPr algn="ctr">
                <a:defRPr/>
              </a:pPr>
              <a:r>
                <a:rPr lang="ru-RU" b="1">
                  <a:solidFill>
                    <a:srgbClr val="002060"/>
                  </a:solidFill>
                  <a:cs typeface="Arial" charset="0"/>
                </a:rPr>
                <a:t>Приказ ФМС России </a:t>
              </a:r>
            </a:p>
            <a:p>
              <a:pPr algn="ctr">
                <a:defRPr/>
              </a:pPr>
              <a:r>
                <a:rPr lang="ru-RU" b="1">
                  <a:solidFill>
                    <a:srgbClr val="002060"/>
                  </a:solidFill>
                  <a:cs typeface="Arial" charset="0"/>
                </a:rPr>
                <a:t>от 19 августа 2013 г. № 352 </a:t>
              </a:r>
            </a:p>
            <a:p>
              <a:pPr algn="ctr">
                <a:defRPr/>
              </a:pPr>
              <a:r>
                <a:rPr lang="ru-RU" b="1">
                  <a:solidFill>
                    <a:srgbClr val="002060"/>
                  </a:solidFill>
                  <a:cs typeface="Arial" charset="0"/>
                </a:rPr>
                <a:t>«Об утверждении административного регламента Федеральной миграционной службы по предоставлению государственной услуги по рассмотрению ходатайств </a:t>
              </a:r>
              <a:br>
                <a:rPr lang="ru-RU" b="1">
                  <a:solidFill>
                    <a:srgbClr val="002060"/>
                  </a:solidFill>
                  <a:cs typeface="Arial" charset="0"/>
                </a:rPr>
              </a:br>
              <a:r>
                <a:rPr lang="ru-RU" b="1">
                  <a:solidFill>
                    <a:srgbClr val="002060"/>
                  </a:solidFill>
                  <a:cs typeface="Arial" charset="0"/>
                </a:rPr>
                <a:t>о признании беженцем на территории РФ </a:t>
              </a:r>
            </a:p>
            <a:p>
              <a:pPr algn="ctr">
                <a:defRPr/>
              </a:pPr>
              <a:r>
                <a:rPr lang="ru-RU" b="1">
                  <a:solidFill>
                    <a:srgbClr val="002060"/>
                  </a:solidFill>
                  <a:cs typeface="Arial" charset="0"/>
                </a:rPr>
                <a:t>и заявлений о предоставлении временного убежища на территории РФ»</a:t>
              </a:r>
            </a:p>
            <a:p>
              <a:pPr algn="ctr">
                <a:defRPr/>
              </a:pPr>
              <a:r>
                <a:rPr lang="ru-RU" b="1">
                  <a:solidFill>
                    <a:srgbClr val="002060"/>
                  </a:solidFill>
                  <a:cs typeface="Arial" charset="0"/>
                </a:rPr>
                <a:t> </a:t>
              </a:r>
            </a:p>
            <a:p>
              <a:pPr algn="ctr">
                <a:defRPr/>
              </a:pPr>
              <a:r>
                <a:rPr lang="ru-RU" b="1">
                  <a:solidFill>
                    <a:srgbClr val="002060"/>
                  </a:solidFill>
                  <a:cs typeface="Arial" charset="0"/>
                </a:rPr>
                <a:t>Постановление Правительства </a:t>
              </a:r>
            </a:p>
            <a:p>
              <a:pPr algn="ctr">
                <a:defRPr/>
              </a:pPr>
              <a:r>
                <a:rPr lang="ru-RU" b="1">
                  <a:solidFill>
                    <a:srgbClr val="002060"/>
                  </a:solidFill>
                  <a:cs typeface="Arial" charset="0"/>
                </a:rPr>
                <a:t>Российской Федерации </a:t>
              </a:r>
            </a:p>
            <a:p>
              <a:pPr algn="ctr">
                <a:defRPr/>
              </a:pPr>
              <a:r>
                <a:rPr lang="ru-RU" b="1">
                  <a:solidFill>
                    <a:srgbClr val="002060"/>
                  </a:solidFill>
                  <a:cs typeface="Arial" charset="0"/>
                </a:rPr>
                <a:t>от 22 июля 2014 г. № 690 </a:t>
              </a:r>
            </a:p>
            <a:p>
              <a:pPr algn="ctr">
                <a:defRPr/>
              </a:pPr>
              <a:r>
                <a:rPr lang="ru-RU" b="1">
                  <a:solidFill>
                    <a:srgbClr val="002060"/>
                  </a:solidFill>
                  <a:cs typeface="Arial" charset="0"/>
                </a:rPr>
                <a:t>«О предоставлении убежища гражданам Украины на территории  Российской Федерации в упрощенном порядке»</a:t>
              </a:r>
            </a:p>
            <a:p>
              <a:pPr algn="ctr">
                <a:defRPr/>
              </a:pPr>
              <a:endParaRPr lang="en-US" sz="1400" b="1">
                <a:solidFill>
                  <a:srgbClr val="002060"/>
                </a:solidFill>
                <a:cs typeface="Arial" charset="0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07504" y="589349"/>
              <a:ext cx="2930234" cy="12244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0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Основные нормативные документы</a:t>
              </a:r>
            </a:p>
          </p:txBody>
        </p:sp>
      </p:grpSp>
      <p:grpSp>
        <p:nvGrpSpPr>
          <p:cNvPr id="22531" name="Группа 24"/>
          <p:cNvGrpSpPr>
            <a:grpSpLocks/>
          </p:cNvGrpSpPr>
          <p:nvPr/>
        </p:nvGrpSpPr>
        <p:grpSpPr bwMode="auto">
          <a:xfrm>
            <a:off x="6545263" y="1271588"/>
            <a:ext cx="6048375" cy="7705725"/>
            <a:chOff x="418137" y="795079"/>
            <a:chExt cx="2605367" cy="3028539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418137" y="795079"/>
              <a:ext cx="2605367" cy="3028539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lnSpc>
                  <a:spcPts val="1000"/>
                </a:lnSpc>
                <a:defRPr/>
              </a:pPr>
              <a:r>
                <a:rPr lang="ru-RU" sz="1100" dirty="0">
                  <a:solidFill>
                    <a:srgbClr val="002060"/>
                  </a:solidFill>
                </a:rPr>
                <a:t> </a:t>
              </a: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418137" y="795079"/>
              <a:ext cx="2605367" cy="40742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Общая информация</a:t>
              </a:r>
            </a:p>
          </p:txBody>
        </p:sp>
      </p:grpSp>
      <p:sp>
        <p:nvSpPr>
          <p:cNvPr id="22532" name="Rectangle 1"/>
          <p:cNvSpPr>
            <a:spLocks noChangeArrowheads="1"/>
          </p:cNvSpPr>
          <p:nvPr/>
        </p:nvSpPr>
        <p:spPr bwMode="auto">
          <a:xfrm>
            <a:off x="0" y="82550"/>
            <a:ext cx="2317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2" rIns="91423" bIns="45712" anchor="ctr">
            <a:spAutoFit/>
          </a:bodyPr>
          <a:lstStyle/>
          <a:p>
            <a:pPr defTabSz="912813"/>
            <a:r>
              <a:rPr lang="ru-RU" sz="130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ru-RU" sz="1700"/>
          </a:p>
        </p:txBody>
      </p:sp>
      <p:sp>
        <p:nvSpPr>
          <p:cNvPr id="25" name="TextBox 24"/>
          <p:cNvSpPr txBox="1"/>
          <p:nvPr/>
        </p:nvSpPr>
        <p:spPr>
          <a:xfrm>
            <a:off x="6713538" y="3505200"/>
            <a:ext cx="5951537" cy="4246563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При приеме заявления лицу выдается справка о рассмотрении заявления. </a:t>
            </a:r>
            <a:endParaRPr lang="en-US" b="1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endParaRPr lang="ru-RU" b="1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Срок рассмотрения заявления - 3 рабочих дня. </a:t>
            </a:r>
            <a:endParaRPr lang="en-US" b="1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endParaRPr lang="ru-RU" b="1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Положительное решение -выдается свидетельство о предоставлении временного убежища на территории Российской Федерации.</a:t>
            </a:r>
            <a:endParaRPr lang="en-US" b="1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Отрицательное решение -  можно  обжаловать в общем порядке. </a:t>
            </a:r>
            <a:endParaRPr lang="en-US" b="1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endParaRPr lang="ru-RU" b="1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Предоставляется на один год и может продлеваться ежегодно на 12 месяцев.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Группа 12"/>
          <p:cNvGrpSpPr>
            <a:grpSpLocks/>
          </p:cNvGrpSpPr>
          <p:nvPr/>
        </p:nvGrpSpPr>
        <p:grpSpPr bwMode="auto">
          <a:xfrm>
            <a:off x="496888" y="1200150"/>
            <a:ext cx="3887787" cy="7416800"/>
            <a:chOff x="12942" y="755470"/>
            <a:chExt cx="3025991" cy="1153436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2942" y="764605"/>
              <a:ext cx="3025991" cy="1144301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85709" indent="-85709">
                <a:defRPr/>
              </a:pPr>
              <a:endParaRPr lang="ru-RU" b="1" dirty="0">
                <a:solidFill>
                  <a:srgbClr val="002060"/>
                </a:solidFill>
              </a:endParaRPr>
            </a:p>
            <a:p>
              <a:pPr>
                <a:defRPr/>
              </a:pPr>
              <a:r>
                <a:rPr lang="ru-RU" b="1" dirty="0">
                  <a:solidFill>
                    <a:srgbClr val="002060"/>
                  </a:solidFill>
                </a:rPr>
                <a:t>Непосредственно:</a:t>
              </a:r>
              <a:r>
                <a:rPr lang="ru-RU" dirty="0">
                  <a:solidFill>
                    <a:srgbClr val="002060"/>
                  </a:solidFill>
                </a:rPr>
                <a:t> </a:t>
              </a:r>
            </a:p>
            <a:p>
              <a:pPr>
                <a:defRPr/>
              </a:pPr>
              <a:r>
                <a:rPr lang="ru-RU" dirty="0">
                  <a:solidFill>
                    <a:srgbClr val="002060"/>
                  </a:solidFill>
                </a:rPr>
                <a:t>в территориальный орган Федеральной миграционной службы (ФМС России)</a:t>
              </a:r>
            </a:p>
            <a:p>
              <a:pPr>
                <a:defRPr/>
              </a:pPr>
              <a:endParaRPr lang="ru-RU" dirty="0">
                <a:solidFill>
                  <a:srgbClr val="002060"/>
                </a:solidFill>
              </a:endParaRPr>
            </a:p>
            <a:p>
              <a:pPr>
                <a:defRPr/>
              </a:pPr>
              <a:r>
                <a:rPr lang="ru-RU" b="1" dirty="0">
                  <a:solidFill>
                    <a:srgbClr val="002060"/>
                  </a:solidFill>
                </a:rPr>
                <a:t>За дополнительной информацией: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dirty="0">
                  <a:solidFill>
                    <a:srgbClr val="002060"/>
                  </a:solidFill>
                </a:rPr>
                <a:t> на сайт ФМС России:</a:t>
              </a:r>
              <a:endParaRPr lang="en-US" dirty="0">
                <a:solidFill>
                  <a:srgbClr val="002060"/>
                </a:solidFill>
              </a:endParaRPr>
            </a:p>
            <a:p>
              <a:pPr>
                <a:defRPr/>
              </a:pPr>
              <a:r>
                <a:rPr lang="en-US" dirty="0">
                  <a:solidFill>
                    <a:srgbClr val="002060"/>
                  </a:solidFill>
                </a:rPr>
                <a:t>   </a:t>
              </a:r>
              <a:r>
                <a:rPr lang="en-US" dirty="0">
                  <a:solidFill>
                    <a:srgbClr val="002060"/>
                  </a:solidFill>
                  <a:hlinkClick r:id="rId2"/>
                </a:rPr>
                <a:t>www.fms.gov.ru</a:t>
              </a:r>
              <a:endParaRPr lang="ru-RU" dirty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dirty="0">
                  <a:solidFill>
                    <a:srgbClr val="002060"/>
                  </a:solidFill>
                </a:rPr>
                <a:t> в Единый портал государственных и муниципальных услуг:</a:t>
              </a:r>
            </a:p>
            <a:p>
              <a:pPr>
                <a:defRPr/>
              </a:pPr>
              <a:r>
                <a:rPr lang="ru-RU" dirty="0">
                  <a:solidFill>
                    <a:srgbClr val="002060"/>
                  </a:solidFill>
                </a:rPr>
                <a:t>   </a:t>
              </a:r>
              <a:r>
                <a:rPr lang="en-US" dirty="0">
                  <a:solidFill>
                    <a:srgbClr val="002060"/>
                  </a:solidFill>
                  <a:hlinkClick r:id="rId3"/>
                </a:rPr>
                <a:t>www.gosuslugi.ru</a:t>
              </a:r>
              <a:endParaRPr lang="ru-RU" dirty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dirty="0">
                  <a:solidFill>
                    <a:srgbClr val="002060"/>
                  </a:solidFill>
                </a:rPr>
                <a:t> по телефону «горячей линии» </a:t>
              </a:r>
              <a:br>
                <a:rPr lang="ru-RU" dirty="0">
                  <a:solidFill>
                    <a:srgbClr val="002060"/>
                  </a:solidFill>
                </a:rPr>
              </a:br>
              <a:r>
                <a:rPr lang="ru-RU" dirty="0">
                  <a:solidFill>
                    <a:srgbClr val="002060"/>
                  </a:solidFill>
                </a:rPr>
                <a:t>ФМС России:</a:t>
              </a:r>
              <a:r>
                <a:rPr lang="ru-RU" b="1" dirty="0">
                  <a:solidFill>
                    <a:srgbClr val="002060"/>
                  </a:solidFill>
                </a:rPr>
                <a:t> 8 (495) 636-98-98</a:t>
              </a:r>
            </a:p>
            <a:p>
              <a:pPr marL="85709" indent="-85709">
                <a:defRPr/>
              </a:pPr>
              <a:endParaRPr lang="ru-RU" b="1" dirty="0">
                <a:solidFill>
                  <a:srgbClr val="002060"/>
                </a:solidFill>
              </a:endParaRPr>
            </a:p>
            <a:p>
              <a:pPr marL="85709" indent="-85709">
                <a:defRPr/>
              </a:pPr>
              <a:endParaRPr lang="ru-RU" b="1" dirty="0">
                <a:solidFill>
                  <a:srgbClr val="002060"/>
                </a:solidFill>
              </a:endParaRP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12942" y="755470"/>
              <a:ext cx="3025991" cy="8961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Куда обратиться</a:t>
              </a:r>
            </a:p>
          </p:txBody>
        </p:sp>
      </p:grpSp>
      <p:grpSp>
        <p:nvGrpSpPr>
          <p:cNvPr id="24578" name="Группа 21"/>
          <p:cNvGrpSpPr>
            <a:grpSpLocks/>
          </p:cNvGrpSpPr>
          <p:nvPr/>
        </p:nvGrpSpPr>
        <p:grpSpPr bwMode="auto">
          <a:xfrm>
            <a:off x="4672013" y="1200150"/>
            <a:ext cx="7921625" cy="7561263"/>
            <a:chOff x="107639" y="735866"/>
            <a:chExt cx="2745682" cy="1525262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07639" y="764687"/>
              <a:ext cx="2745682" cy="1496441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anchor="b"/>
            <a:lstStyle/>
            <a:p>
              <a:pPr marL="119063" indent="-119063">
                <a:lnSpc>
                  <a:spcPts val="1300"/>
                </a:lnSpc>
                <a:buFont typeface="Arial" charset="0"/>
                <a:buChar char="•"/>
                <a:defRPr/>
              </a:pPr>
              <a:endParaRPr lang="ru-RU">
                <a:solidFill>
                  <a:srgbClr val="002060"/>
                </a:solidFill>
                <a:cs typeface="Arial" charset="0"/>
              </a:endParaRPr>
            </a:p>
            <a:p>
              <a:pPr marL="119063" indent="-119063">
                <a:lnSpc>
                  <a:spcPts val="1300"/>
                </a:lnSpc>
                <a:buFont typeface="Arial" charset="0"/>
                <a:buChar char="•"/>
                <a:defRPr/>
              </a:pPr>
              <a:endParaRPr lang="ru-RU">
                <a:solidFill>
                  <a:srgbClr val="002060"/>
                </a:solidFill>
                <a:cs typeface="Arial" charset="0"/>
              </a:endParaRPr>
            </a:p>
            <a:p>
              <a:pPr marL="119063" indent="-119063">
                <a:buFont typeface="Arial" charset="0"/>
                <a:buChar char="•"/>
                <a:defRPr/>
              </a:pPr>
              <a:r>
                <a:rPr lang="ru-RU" b="1">
                  <a:solidFill>
                    <a:srgbClr val="002060"/>
                  </a:solidFill>
                  <a:cs typeface="Arial" charset="0"/>
                </a:rPr>
                <a:t> Заявление о предоставлении убежища</a:t>
              </a:r>
              <a:r>
                <a:rPr lang="en-US" b="1">
                  <a:solidFill>
                    <a:srgbClr val="002060"/>
                  </a:solidFill>
                  <a:cs typeface="Arial" charset="0"/>
                </a:rPr>
                <a:t>;</a:t>
              </a:r>
              <a:endParaRPr lang="ru-RU" b="1">
                <a:solidFill>
                  <a:srgbClr val="002060"/>
                </a:solidFill>
                <a:cs typeface="Arial" charset="0"/>
              </a:endParaRPr>
            </a:p>
            <a:p>
              <a:pPr marL="119063" indent="-119063">
                <a:buFont typeface="Arial" charset="0"/>
                <a:buChar char="•"/>
                <a:defRPr/>
              </a:pPr>
              <a:r>
                <a:rPr lang="ru-RU" b="1">
                  <a:solidFill>
                    <a:srgbClr val="002060"/>
                  </a:solidFill>
                  <a:cs typeface="Arial" charset="0"/>
                </a:rPr>
                <a:t> Паспорт и/или иные документы, удостоверяющие личность*;</a:t>
              </a:r>
            </a:p>
            <a:p>
              <a:pPr marL="119063" indent="-119063">
                <a:buFont typeface="Arial" charset="0"/>
                <a:buChar char="•"/>
                <a:defRPr/>
              </a:pPr>
              <a:r>
                <a:rPr lang="ru-RU" b="1">
                  <a:solidFill>
                    <a:srgbClr val="002060"/>
                  </a:solidFill>
                  <a:cs typeface="Arial" charset="0"/>
                </a:rPr>
                <a:t> 4 фотографии размером 35 х 45мм в черно-белом или цветном исполнении с четким изображением лица в анфас без головного убора, </a:t>
              </a:r>
            </a:p>
            <a:p>
              <a:pPr marL="119063" indent="-119063">
                <a:defRPr/>
              </a:pPr>
              <a:r>
                <a:rPr lang="ru-RU" b="1">
                  <a:solidFill>
                    <a:srgbClr val="002060"/>
                  </a:solidFill>
                  <a:cs typeface="Arial" charset="0"/>
                </a:rPr>
                <a:t>в том числе </a:t>
              </a:r>
              <a:br>
                <a:rPr lang="ru-RU" b="1">
                  <a:solidFill>
                    <a:srgbClr val="002060"/>
                  </a:solidFill>
                  <a:cs typeface="Arial" charset="0"/>
                </a:rPr>
              </a:br>
              <a:r>
                <a:rPr lang="ru-RU" b="1">
                  <a:solidFill>
                    <a:srgbClr val="002060"/>
                  </a:solidFill>
                  <a:cs typeface="Arial" charset="0"/>
                </a:rPr>
                <a:t>2 фотографии на несовершеннолетних детей, которые указаны </a:t>
              </a:r>
            </a:p>
            <a:p>
              <a:pPr marL="119063" indent="-119063">
                <a:defRPr/>
              </a:pPr>
              <a:r>
                <a:rPr lang="ru-RU" b="1">
                  <a:solidFill>
                    <a:srgbClr val="002060"/>
                  </a:solidFill>
                  <a:cs typeface="Arial" charset="0"/>
                </a:rPr>
                <a:t>в заявлении</a:t>
              </a:r>
              <a:r>
                <a:rPr lang="en-US" b="1">
                  <a:solidFill>
                    <a:srgbClr val="002060"/>
                  </a:solidFill>
                  <a:cs typeface="Arial" charset="0"/>
                </a:rPr>
                <a:t>;</a:t>
              </a:r>
              <a:endParaRPr lang="ru-RU" b="1">
                <a:solidFill>
                  <a:srgbClr val="002060"/>
                </a:solidFill>
                <a:cs typeface="Arial" charset="0"/>
              </a:endParaRPr>
            </a:p>
            <a:p>
              <a:pPr marL="119063" indent="-119063">
                <a:buFont typeface="Arial" charset="0"/>
                <a:buChar char="•"/>
                <a:defRPr/>
              </a:pPr>
              <a:r>
                <a:rPr lang="ru-RU" b="1">
                  <a:solidFill>
                    <a:srgbClr val="002060"/>
                  </a:solidFill>
                  <a:cs typeface="Arial" charset="0"/>
                </a:rPr>
                <a:t> Документы и материалы, представленные заявителем, должны иметь письменный перевод на русский язык, заверенный в установленном порядке, </a:t>
              </a:r>
            </a:p>
            <a:p>
              <a:pPr marL="119063" indent="-119063">
                <a:defRPr/>
              </a:pPr>
              <a:r>
                <a:rPr lang="ru-RU" b="1">
                  <a:solidFill>
                    <a:srgbClr val="002060"/>
                  </a:solidFill>
                  <a:cs typeface="Arial" charset="0"/>
                </a:rPr>
                <a:t>и приобщаются к его ходатайству в подлиннике. Отдельные документы могут быть возвращены заявителю после снятия с них ксерокопий</a:t>
              </a:r>
              <a:r>
                <a:rPr lang="en-US" b="1">
                  <a:solidFill>
                    <a:srgbClr val="002060"/>
                  </a:solidFill>
                  <a:cs typeface="Arial" charset="0"/>
                </a:rPr>
                <a:t>;</a:t>
              </a:r>
              <a:r>
                <a:rPr lang="ru-RU" b="1">
                  <a:solidFill>
                    <a:srgbClr val="002060"/>
                  </a:solidFill>
                  <a:cs typeface="Arial" charset="0"/>
                </a:rPr>
                <a:t> </a:t>
              </a:r>
            </a:p>
            <a:p>
              <a:pPr marL="119063" indent="-119063">
                <a:buFont typeface="Arial" charset="0"/>
                <a:buChar char="•"/>
                <a:defRPr/>
              </a:pPr>
              <a:r>
                <a:rPr lang="ru-RU" b="1">
                  <a:solidFill>
                    <a:srgbClr val="002060"/>
                  </a:solidFill>
                  <a:cs typeface="Arial" charset="0"/>
                </a:rPr>
                <a:t> Документы, подтверждающие родственные отношения</a:t>
              </a:r>
              <a:r>
                <a:rPr lang="en-US" b="1">
                  <a:solidFill>
                    <a:srgbClr val="002060"/>
                  </a:solidFill>
                  <a:cs typeface="Arial" charset="0"/>
                </a:rPr>
                <a:t>.</a:t>
              </a:r>
              <a:r>
                <a:rPr lang="ru-RU" b="1">
                  <a:solidFill>
                    <a:srgbClr val="002060"/>
                  </a:solidFill>
                  <a:cs typeface="Arial" charset="0"/>
                </a:rPr>
                <a:t> </a:t>
              </a:r>
            </a:p>
            <a:p>
              <a:pPr marL="119063" indent="-119063">
                <a:defRPr/>
              </a:pPr>
              <a:endParaRPr lang="ru-RU" b="1">
                <a:solidFill>
                  <a:srgbClr val="002060"/>
                </a:solidFill>
                <a:cs typeface="Arial" charset="0"/>
              </a:endParaRPr>
            </a:p>
            <a:p>
              <a:pPr marL="119063" indent="-119063">
                <a:defRPr/>
              </a:pPr>
              <a:r>
                <a:rPr lang="ru-RU" b="1">
                  <a:solidFill>
                    <a:srgbClr val="002060"/>
                  </a:solidFill>
                  <a:cs typeface="Arial" charset="0"/>
                </a:rPr>
                <a:t>*</a:t>
              </a:r>
              <a:r>
                <a:rPr lang="ru-RU">
                  <a:solidFill>
                    <a:srgbClr val="002060"/>
                  </a:solidFill>
                  <a:cs typeface="Arial" charset="0"/>
                </a:rPr>
                <a:t>В случае отсутствия у лица, подавшего заявление, и прибывших с ним членов  его семьи действительных документов, удостоверяющих личность, территориальный орган ФМС России  в течении срока рассмотрения заявления устанавливает личность таких лиц в порядке, предусмотренном Федеральным законом «О правовом положении иностранных граждан </a:t>
              </a:r>
            </a:p>
            <a:p>
              <a:pPr marL="119063" indent="-119063">
                <a:defRPr/>
              </a:pPr>
              <a:r>
                <a:rPr lang="ru-RU">
                  <a:solidFill>
                    <a:srgbClr val="002060"/>
                  </a:solidFill>
                  <a:cs typeface="Arial" charset="0"/>
                </a:rPr>
                <a:t>в Российской Федерации».</a:t>
              </a:r>
            </a:p>
            <a:p>
              <a:pPr marL="119063" indent="-119063">
                <a:defRPr/>
              </a:pPr>
              <a:endParaRPr lang="ru-RU">
                <a:solidFill>
                  <a:srgbClr val="002060"/>
                </a:solidFill>
                <a:cs typeface="Arial" charset="0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07639" y="735866"/>
              <a:ext cx="2745682" cy="11624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Необходимые документы</a:t>
              </a:r>
            </a:p>
          </p:txBody>
        </p:sp>
      </p:grp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5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5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grpSp>
        <p:nvGrpSpPr>
          <p:cNvPr id="25602" name="Группа 27"/>
          <p:cNvGrpSpPr>
            <a:grpSpLocks/>
          </p:cNvGrpSpPr>
          <p:nvPr/>
        </p:nvGrpSpPr>
        <p:grpSpPr bwMode="auto">
          <a:xfrm>
            <a:off x="423863" y="1128713"/>
            <a:ext cx="7129462" cy="7885112"/>
            <a:chOff x="107504" y="685465"/>
            <a:chExt cx="2916000" cy="3181581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07504" y="764892"/>
              <a:ext cx="2916000" cy="3102154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anchor="ctr"/>
            <a:lstStyle/>
            <a:p>
              <a:pPr indent="182531" algn="just">
                <a:lnSpc>
                  <a:spcPts val="1200"/>
                </a:lnSpc>
                <a:defRPr/>
              </a:pPr>
              <a:endParaRPr lang="ru-RU" sz="1200" dirty="0">
                <a:solidFill>
                  <a:srgbClr val="002060"/>
                </a:solidFill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107504" y="685465"/>
              <a:ext cx="2916000" cy="28760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200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Права</a:t>
              </a:r>
            </a:p>
          </p:txBody>
        </p:sp>
      </p:grpSp>
      <p:grpSp>
        <p:nvGrpSpPr>
          <p:cNvPr id="25603" name="Группа 30"/>
          <p:cNvGrpSpPr>
            <a:grpSpLocks/>
          </p:cNvGrpSpPr>
          <p:nvPr/>
        </p:nvGrpSpPr>
        <p:grpSpPr bwMode="auto">
          <a:xfrm>
            <a:off x="7696200" y="1128713"/>
            <a:ext cx="4849813" cy="7885112"/>
            <a:chOff x="107504" y="728554"/>
            <a:chExt cx="2849104" cy="313849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07504" y="806906"/>
              <a:ext cx="2849104" cy="3060138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182531" algn="just">
                <a:lnSpc>
                  <a:spcPts val="1300"/>
                </a:lnSpc>
                <a:defRPr/>
              </a:pPr>
              <a:endParaRPr lang="ru-RU" sz="1200" dirty="0">
                <a:solidFill>
                  <a:srgbClr val="002060"/>
                </a:solidFill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107504" y="728554"/>
              <a:ext cx="2849104" cy="27549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Обязанности</a:t>
              </a:r>
            </a:p>
          </p:txBody>
        </p:sp>
      </p:grpSp>
      <p:sp>
        <p:nvSpPr>
          <p:cNvPr id="25604" name="Rectangle 1"/>
          <p:cNvSpPr>
            <a:spLocks noChangeArrowheads="1"/>
          </p:cNvSpPr>
          <p:nvPr/>
        </p:nvSpPr>
        <p:spPr bwMode="auto">
          <a:xfrm>
            <a:off x="0" y="82550"/>
            <a:ext cx="2317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2" rIns="91423" bIns="45712" anchor="ctr">
            <a:spAutoFit/>
          </a:bodyPr>
          <a:lstStyle/>
          <a:p>
            <a:pPr defTabSz="912813"/>
            <a:r>
              <a:rPr lang="ru-RU" sz="130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ru-RU" sz="170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7121525" y="6145213"/>
            <a:ext cx="5400675" cy="6000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1423" tIns="45712" rIns="91423" bIns="0" anchor="ctr">
            <a:spAutoFit/>
          </a:bodyPr>
          <a:lstStyle/>
          <a:p>
            <a:pPr>
              <a:defRPr/>
            </a:pP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 </a:t>
            </a:r>
            <a:br>
              <a:rPr lang="ru-RU" sz="1200" dirty="0"/>
            </a:br>
            <a:endParaRPr lang="ru-RU" sz="1200" dirty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3863" y="2497138"/>
            <a:ext cx="7200900" cy="5938837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  получение услуг переводчика и получение информации о своих правах 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и  обязанностях, а также иной информации в соответствии с настоящей статьей;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  получение содействия в оформлении документов для въезда на территорию Российской Федерации в случае, если данные лица находятся вне пределов территории Российской Федерации;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  получение содействия в обеспечении проезда и провоза багажа к месту пребывания;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  получение питания и пользование коммунальными услугами в центре временного размещения;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  охрану представителями территориального органа федерального органа исполнительной власти по внутренним делам в центре временного размещения в целях обеспечения безопасности данных лиц;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медицинскую и лекарственную помощь;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  получение содействия в направлении на профессиональное обучение или 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в трудоустройстве;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  работу по найму или предпринимательскую деятельность;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  социальную защиту, в том числе социальное обеспечение;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  обращение в территориальный орган федерального органа исполнительной власти, уполномоченного на осуществление функций по контролю и надзору 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в сфере миграции, по месту пребывания лица и членов его семьи в целях оформления проездного документа для выезда за пределы территории Российской Федерации данных лиц и въезда их на территорию Российской Федерации.</a:t>
            </a:r>
          </a:p>
          <a:p>
            <a:pPr>
              <a:buFont typeface="Arial" pitchFamily="34" charset="0"/>
              <a:buChar char="•"/>
              <a:defRPr/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96200" y="2497138"/>
            <a:ext cx="4752975" cy="5292725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2060"/>
                </a:solidFill>
                <a:latin typeface="+mn-lt"/>
              </a:rPr>
              <a:t> 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соблюдать Конституцию Российской Федерации, настоящий Федеральный закон, другие федеральные законы и иные  нормативные </a:t>
            </a:r>
            <a:r>
              <a:rPr lang="en-US" sz="1600" dirty="0">
                <a:solidFill>
                  <a:srgbClr val="002060"/>
                </a:solidFill>
                <a:latin typeface="+mn-lt"/>
              </a:rPr>
              <a:t> 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правовые акты Российской Федерации, а также законы и иные нормативные правовые акты субъектов Российской Федерации;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  соблюдать установленный порядок проживания 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и выполнять установленные требования санитарно-гигиенических норм проживания в месте временного содержания или центре временного размещения;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получить врачебные свидетельства о состоянии здоровья и сертификат об отсутствии ВИЧ-инфекции выдается в </a:t>
            </a:r>
            <a:r>
              <a:rPr lang="ru-RU" sz="1600" dirty="0" err="1">
                <a:solidFill>
                  <a:srgbClr val="002060"/>
                </a:solidFill>
                <a:latin typeface="+mn-lt"/>
              </a:rPr>
              <a:t>Кожно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- венерологическом диспансере (КВД)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на основе обращения в лечебно-профилактические </a:t>
            </a:r>
            <a:r>
              <a:rPr lang="en-US" sz="16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учреждения по месту регистрации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  сообщать в федеральный орган исполнительной власти, решения  о признании данных лиц беженцами.</a:t>
            </a:r>
          </a:p>
          <a:p>
            <a:pPr>
              <a:defRPr/>
            </a:pPr>
            <a:endParaRPr lang="ru-RU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7696200" y="6096000"/>
            <a:ext cx="0" cy="792163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7553325" y="6096000"/>
            <a:ext cx="0" cy="792163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5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Гражданство Российской Федерации</a:t>
            </a:r>
          </a:p>
        </p:txBody>
      </p:sp>
      <p:grpSp>
        <p:nvGrpSpPr>
          <p:cNvPr id="27650" name="Группа 11"/>
          <p:cNvGrpSpPr>
            <a:grpSpLocks/>
          </p:cNvGrpSpPr>
          <p:nvPr/>
        </p:nvGrpSpPr>
        <p:grpSpPr bwMode="auto">
          <a:xfrm>
            <a:off x="496888" y="1055688"/>
            <a:ext cx="6191250" cy="7561262"/>
            <a:chOff x="107504" y="709412"/>
            <a:chExt cx="2916000" cy="939958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07504" y="764669"/>
              <a:ext cx="2916000" cy="884701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lnSpc>
                  <a:spcPts val="1200"/>
                </a:lnSpc>
                <a:defRPr/>
              </a:pPr>
              <a:endParaRPr lang="ru-RU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07504" y="709412"/>
              <a:ext cx="2916000" cy="10143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300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Основные нормативные документы</a:t>
              </a:r>
            </a:p>
          </p:txBody>
        </p:sp>
      </p:grpSp>
      <p:grpSp>
        <p:nvGrpSpPr>
          <p:cNvPr id="27651" name="Группа 21"/>
          <p:cNvGrpSpPr>
            <a:grpSpLocks/>
          </p:cNvGrpSpPr>
          <p:nvPr/>
        </p:nvGrpSpPr>
        <p:grpSpPr bwMode="auto">
          <a:xfrm>
            <a:off x="6977063" y="1055688"/>
            <a:ext cx="5616575" cy="3816350"/>
            <a:chOff x="107504" y="759147"/>
            <a:chExt cx="2916000" cy="1047363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07504" y="764811"/>
              <a:ext cx="2916000" cy="1041699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anchor="b"/>
            <a:lstStyle/>
            <a:p>
              <a:pPr marL="119993" indent="-119993" algn="just">
                <a:lnSpc>
                  <a:spcPts val="899"/>
                </a:lnSpc>
                <a:defRPr/>
              </a:pPr>
              <a:endParaRPr lang="ru-RU" sz="900" spc="-49" dirty="0">
                <a:solidFill>
                  <a:srgbClr val="002060"/>
                </a:solidFill>
              </a:endParaRP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107504" y="759147"/>
              <a:ext cx="2916000" cy="217402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Необходимые документы</a:t>
              </a:r>
            </a:p>
          </p:txBody>
        </p:sp>
      </p:grpSp>
      <p:grpSp>
        <p:nvGrpSpPr>
          <p:cNvPr id="27652" name="Группа 12"/>
          <p:cNvGrpSpPr>
            <a:grpSpLocks/>
          </p:cNvGrpSpPr>
          <p:nvPr/>
        </p:nvGrpSpPr>
        <p:grpSpPr bwMode="auto">
          <a:xfrm>
            <a:off x="6977063" y="5016500"/>
            <a:ext cx="5616575" cy="3600450"/>
            <a:chOff x="107504" y="764704"/>
            <a:chExt cx="2931429" cy="884670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107504" y="764704"/>
              <a:ext cx="2931429" cy="884670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85709" indent="-85709">
                <a:defRPr/>
              </a:pPr>
              <a:endParaRPr lang="ru-RU" sz="1200" b="1" dirty="0">
                <a:solidFill>
                  <a:srgbClr val="002060"/>
                </a:solidFill>
              </a:endParaRPr>
            </a:p>
            <a:p>
              <a:pPr marL="85709" indent="-85709">
                <a:defRPr/>
              </a:pPr>
              <a:endParaRPr lang="ru-RU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107504" y="764704"/>
              <a:ext cx="2931429" cy="127942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Куда обратиться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68325" y="2203450"/>
            <a:ext cx="5688013" cy="5837238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Федеральный закон </a:t>
            </a:r>
          </a:p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от 31 мая 2002 г. № 62-ФЗ </a:t>
            </a:r>
          </a:p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«О гражданстве Российской Федерации»</a:t>
            </a:r>
          </a:p>
          <a:p>
            <a:pPr algn="ctr"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Указ Президента Российской Федерации </a:t>
            </a:r>
          </a:p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от 14 ноября 2002 г. № 1325 </a:t>
            </a:r>
          </a:p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«Об утверждении Положения о порядке рассмотрения вопросов гражданства Российской Федерации»</a:t>
            </a:r>
          </a:p>
          <a:p>
            <a:pPr algn="ctr"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Приказ  ФМС России </a:t>
            </a:r>
          </a:p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от 30 ноября 2012 г. № 391 </a:t>
            </a:r>
          </a:p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«Об утверждении административного регламента федеральной миграционной службы по предоставлению государственной услуги по выдаче </a:t>
            </a:r>
          </a:p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и замене паспорта гражданина Российской Федерации, удостоверяющего </a:t>
            </a:r>
          </a:p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личность гражданина Российской Федерации»</a:t>
            </a:r>
          </a:p>
          <a:p>
            <a:pPr>
              <a:defRPr/>
            </a:pPr>
            <a:endParaRPr lang="ru-RU" sz="1200" dirty="0"/>
          </a:p>
          <a:p>
            <a:pPr>
              <a:lnSpc>
                <a:spcPts val="1600"/>
              </a:lnSpc>
              <a:defRPr/>
            </a:pPr>
            <a:endParaRPr lang="ru-RU" sz="1200" dirty="0"/>
          </a:p>
          <a:p>
            <a:pPr>
              <a:defRPr/>
            </a:pPr>
            <a:endParaRPr lang="ru-RU" sz="1200" dirty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1200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08863" y="5357813"/>
            <a:ext cx="4968875" cy="3475037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 marL="85709" indent="-85709">
              <a:lnSpc>
                <a:spcPct val="90000"/>
              </a:lnSpc>
              <a:defRPr/>
            </a:pPr>
            <a:endParaRPr lang="ru-RU" sz="1200" b="1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Непосредственно: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в территориальный орган Федеральной миграционной службы (ФМС России)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За дополнительной информацией: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на сайт ФМС России: </a:t>
            </a:r>
            <a:endParaRPr lang="en-US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r>
              <a:rPr lang="en-US" dirty="0">
                <a:solidFill>
                  <a:srgbClr val="002060"/>
                </a:solidFill>
                <a:latin typeface="+mn-lt"/>
              </a:rPr>
              <a:t>  </a:t>
            </a:r>
            <a:r>
              <a:rPr lang="en-US" dirty="0">
                <a:solidFill>
                  <a:srgbClr val="002060"/>
                </a:solidFill>
                <a:latin typeface="+mn-lt"/>
                <a:hlinkClick r:id="rId3"/>
              </a:rPr>
              <a:t>www.fms.gov.ru</a:t>
            </a:r>
            <a:endParaRPr lang="en-US" dirty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в Единый портал государственных </a:t>
            </a:r>
            <a:br>
              <a:rPr lang="ru-RU" dirty="0">
                <a:solidFill>
                  <a:srgbClr val="002060"/>
                </a:solidFill>
                <a:latin typeface="+mn-lt"/>
              </a:rPr>
            </a:br>
            <a:r>
              <a:rPr lang="ru-RU" dirty="0">
                <a:solidFill>
                  <a:srgbClr val="002060"/>
                </a:solidFill>
                <a:latin typeface="+mn-lt"/>
              </a:rPr>
              <a:t>и муниципальных услуг: 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  </a:t>
            </a:r>
            <a:r>
              <a:rPr lang="en-US" dirty="0">
                <a:solidFill>
                  <a:srgbClr val="002060"/>
                </a:solidFill>
                <a:latin typeface="+mn-lt"/>
                <a:hlinkClick r:id="rId4"/>
              </a:rPr>
              <a:t>www.gosuslugi.ru</a:t>
            </a:r>
            <a:endParaRPr lang="en-US" dirty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по телефону «горячей линии» ФМС России: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8 (495) 636-98-98</a:t>
            </a:r>
          </a:p>
          <a:p>
            <a:pPr>
              <a:defRPr/>
            </a:pPr>
            <a:endParaRPr lang="ru-RU" sz="1100" dirty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08863" y="2008188"/>
            <a:ext cx="4968875" cy="1939925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defRPr/>
            </a:pPr>
            <a:endParaRPr lang="ru-RU" sz="1200" dirty="0">
              <a:latin typeface="+mn-lt"/>
            </a:endParaRPr>
          </a:p>
          <a:p>
            <a:pPr algn="just"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Необходимый перечень документов зависит </a:t>
            </a:r>
            <a:br>
              <a:rPr lang="ru-RU" dirty="0">
                <a:solidFill>
                  <a:srgbClr val="002060"/>
                </a:solidFill>
                <a:latin typeface="+mn-lt"/>
              </a:rPr>
            </a:br>
            <a:r>
              <a:rPr lang="ru-RU" dirty="0">
                <a:solidFill>
                  <a:srgbClr val="002060"/>
                </a:solidFill>
                <a:latin typeface="+mn-lt"/>
              </a:rPr>
              <a:t>от статьи Федерального закона от 31 мая 2002 г. № 62-ФЗ № «О гражданстве Российской Федерации»,  по которой предоставляется гражданство Российской Федерации.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5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Гражданство Российской Федерации</a:t>
            </a:r>
          </a:p>
        </p:txBody>
      </p:sp>
      <p:grpSp>
        <p:nvGrpSpPr>
          <p:cNvPr id="29698" name="Группа 27"/>
          <p:cNvGrpSpPr>
            <a:grpSpLocks/>
          </p:cNvGrpSpPr>
          <p:nvPr/>
        </p:nvGrpSpPr>
        <p:grpSpPr bwMode="auto">
          <a:xfrm>
            <a:off x="496888" y="1128713"/>
            <a:ext cx="4824412" cy="7885112"/>
            <a:chOff x="107504" y="764704"/>
            <a:chExt cx="2916000" cy="3102342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07504" y="764704"/>
              <a:ext cx="2916000" cy="3102342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anchor="ctr"/>
            <a:lstStyle/>
            <a:p>
              <a:pPr indent="182531" algn="just">
                <a:lnSpc>
                  <a:spcPts val="1200"/>
                </a:lnSpc>
                <a:defRPr/>
              </a:pPr>
              <a:endParaRPr lang="ru-RU" sz="1200" dirty="0">
                <a:solidFill>
                  <a:srgbClr val="002060"/>
                </a:solidFill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107504" y="764704"/>
              <a:ext cx="2916000" cy="22672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200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Права</a:t>
              </a:r>
            </a:p>
          </p:txBody>
        </p:sp>
      </p:grpSp>
      <p:grpSp>
        <p:nvGrpSpPr>
          <p:cNvPr id="29699" name="Группа 30"/>
          <p:cNvGrpSpPr>
            <a:grpSpLocks/>
          </p:cNvGrpSpPr>
          <p:nvPr/>
        </p:nvGrpSpPr>
        <p:grpSpPr bwMode="auto">
          <a:xfrm>
            <a:off x="5464175" y="1128713"/>
            <a:ext cx="7129463" cy="7885112"/>
            <a:chOff x="107504" y="764703"/>
            <a:chExt cx="3046566" cy="3102341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07504" y="764703"/>
              <a:ext cx="3046566" cy="3102341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182531" algn="just">
                <a:lnSpc>
                  <a:spcPts val="1300"/>
                </a:lnSpc>
                <a:defRPr/>
              </a:pPr>
              <a:endParaRPr lang="ru-RU" sz="1300" dirty="0">
                <a:solidFill>
                  <a:srgbClr val="002060"/>
                </a:solidFill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107504" y="764703"/>
              <a:ext cx="3046566" cy="22672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Обязанности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-7938" y="1738313"/>
            <a:ext cx="5472113" cy="7083425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/>
          <a:p>
            <a:pPr>
              <a:lnSpc>
                <a:spcPts val="1900"/>
              </a:lnSpc>
              <a:defRPr/>
            </a:pPr>
            <a:endParaRPr lang="ru-RU" sz="1200" dirty="0">
              <a:solidFill>
                <a:srgbClr val="002060"/>
              </a:solidFill>
              <a:latin typeface="+mn-lt"/>
            </a:endParaRPr>
          </a:p>
          <a:p>
            <a:pPr marL="639965" lvl="1" indent="0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Право на жизнь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;</a:t>
            </a:r>
            <a:endParaRPr lang="ru-RU" dirty="0">
              <a:solidFill>
                <a:srgbClr val="002060"/>
              </a:solidFill>
              <a:latin typeface="+mn-lt"/>
            </a:endParaRPr>
          </a:p>
          <a:p>
            <a:pPr marL="639965" lvl="1" indent="0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Право на государственную охрану достоинства личности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;</a:t>
            </a:r>
            <a:endParaRPr lang="ru-RU" dirty="0">
              <a:solidFill>
                <a:srgbClr val="002060"/>
              </a:solidFill>
              <a:latin typeface="+mn-lt"/>
            </a:endParaRPr>
          </a:p>
          <a:p>
            <a:pPr marL="639965" lvl="1" indent="0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Право на медицинское обслуживание наравне  с гражданами Российской Федерации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;</a:t>
            </a:r>
            <a:endParaRPr lang="ru-RU" dirty="0">
              <a:solidFill>
                <a:srgbClr val="002060"/>
              </a:solidFill>
              <a:latin typeface="+mn-lt"/>
            </a:endParaRPr>
          </a:p>
          <a:p>
            <a:pPr marL="639965" lvl="1" indent="0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Право на свободу и личную неприкосновенность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;</a:t>
            </a:r>
            <a:endParaRPr lang="ru-RU" dirty="0">
              <a:solidFill>
                <a:srgbClr val="002060"/>
              </a:solidFill>
              <a:latin typeface="+mn-lt"/>
            </a:endParaRPr>
          </a:p>
          <a:p>
            <a:pPr marL="639965" lvl="1" indent="0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Право на частную жизнь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;</a:t>
            </a:r>
            <a:endParaRPr lang="ru-RU" dirty="0">
              <a:solidFill>
                <a:srgbClr val="002060"/>
              </a:solidFill>
              <a:latin typeface="+mn-lt"/>
            </a:endParaRPr>
          </a:p>
          <a:p>
            <a:pPr marL="639965" lvl="1" indent="0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Неприкосновенность жилища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;</a:t>
            </a:r>
            <a:endParaRPr lang="ru-RU" dirty="0">
              <a:solidFill>
                <a:srgbClr val="002060"/>
              </a:solidFill>
              <a:latin typeface="+mn-lt"/>
            </a:endParaRPr>
          </a:p>
          <a:p>
            <a:pPr marL="639965" lvl="1" indent="0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Национальная принадлежность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;</a:t>
            </a:r>
            <a:endParaRPr lang="ru-RU" dirty="0">
              <a:solidFill>
                <a:srgbClr val="002060"/>
              </a:solidFill>
              <a:latin typeface="+mn-lt"/>
            </a:endParaRPr>
          </a:p>
          <a:p>
            <a:pPr marL="639965" lvl="1" indent="0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Свобода передвижений и места жительства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;</a:t>
            </a:r>
            <a:endParaRPr lang="ru-RU" dirty="0">
              <a:solidFill>
                <a:srgbClr val="002060"/>
              </a:solidFill>
              <a:latin typeface="+mn-lt"/>
            </a:endParaRPr>
          </a:p>
          <a:p>
            <a:pPr marL="639965" lvl="1" indent="0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Свобода совести и вероисповедания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;</a:t>
            </a:r>
            <a:endParaRPr lang="ru-RU" dirty="0">
              <a:solidFill>
                <a:srgbClr val="002060"/>
              </a:solidFill>
              <a:latin typeface="+mn-lt"/>
            </a:endParaRPr>
          </a:p>
          <a:p>
            <a:pPr marL="639965" lvl="1" indent="0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Свобода мысли и слова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;</a:t>
            </a:r>
            <a:endParaRPr lang="ru-RU" dirty="0">
              <a:solidFill>
                <a:srgbClr val="002060"/>
              </a:solidFill>
              <a:latin typeface="+mn-lt"/>
            </a:endParaRPr>
          </a:p>
          <a:p>
            <a:pPr marL="639965" lvl="1" indent="0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Право защищать свои права и свободы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;</a:t>
            </a:r>
            <a:endParaRPr lang="ru-RU" dirty="0">
              <a:solidFill>
                <a:srgbClr val="002060"/>
              </a:solidFill>
              <a:latin typeface="+mn-lt"/>
            </a:endParaRPr>
          </a:p>
          <a:p>
            <a:pPr marL="639965" lvl="1" indent="0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Право на рассмотрение дела в суде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;</a:t>
            </a:r>
            <a:endParaRPr lang="ru-RU" dirty="0">
              <a:solidFill>
                <a:srgbClr val="002060"/>
              </a:solidFill>
              <a:latin typeface="+mn-lt"/>
            </a:endParaRPr>
          </a:p>
          <a:p>
            <a:pPr marL="639965" lvl="1" indent="0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Право на получение квалифицированной юридической помощи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;</a:t>
            </a:r>
            <a:endParaRPr lang="ru-RU" dirty="0">
              <a:solidFill>
                <a:srgbClr val="002060"/>
              </a:solidFill>
              <a:latin typeface="+mn-lt"/>
            </a:endParaRPr>
          </a:p>
          <a:p>
            <a:pPr marL="639965" lvl="1" indent="0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Презумпция невиновности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;</a:t>
            </a:r>
            <a:endParaRPr lang="ru-RU" dirty="0">
              <a:solidFill>
                <a:srgbClr val="002060"/>
              </a:solidFill>
              <a:latin typeface="+mn-lt"/>
            </a:endParaRPr>
          </a:p>
          <a:p>
            <a:pPr marL="639965" lvl="1" indent="0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Право не свидетельствовать против себя </a:t>
            </a:r>
          </a:p>
          <a:p>
            <a:pPr marL="639965" lvl="1" indent="0"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и своих родственников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;</a:t>
            </a:r>
            <a:endParaRPr lang="ru-RU" dirty="0">
              <a:solidFill>
                <a:srgbClr val="002060"/>
              </a:solidFill>
              <a:latin typeface="+mn-lt"/>
            </a:endParaRPr>
          </a:p>
          <a:p>
            <a:pPr marL="639965" lvl="1" indent="0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Право на возмещение вреда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.</a:t>
            </a:r>
            <a:endParaRPr lang="ru-RU" dirty="0">
              <a:solidFill>
                <a:srgbClr val="002060"/>
              </a:solidFill>
              <a:latin typeface="+mn-lt"/>
            </a:endParaRPr>
          </a:p>
          <a:p>
            <a:pPr marL="639965" lvl="1" indent="0">
              <a:lnSpc>
                <a:spcPts val="1700"/>
              </a:lnSpc>
              <a:defRPr/>
            </a:pPr>
            <a:endParaRPr lang="ru-RU" sz="1200" dirty="0">
              <a:latin typeface="+mn-lt"/>
            </a:endParaRPr>
          </a:p>
          <a:p>
            <a:pPr marL="639965" lvl="1" indent="0">
              <a:lnSpc>
                <a:spcPts val="1700"/>
              </a:lnSpc>
              <a:defRPr/>
            </a:pPr>
            <a:endParaRPr lang="ru-RU" sz="1200" dirty="0">
              <a:latin typeface="+mn-lt"/>
            </a:endParaRPr>
          </a:p>
          <a:p>
            <a:pPr>
              <a:lnSpc>
                <a:spcPts val="1700"/>
              </a:lnSpc>
              <a:defRPr/>
            </a:pPr>
            <a:endParaRPr lang="ru-RU" sz="12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608638" y="1704975"/>
            <a:ext cx="6913562" cy="8331200"/>
          </a:xfrm>
          <a:prstGeom prst="rect">
            <a:avLst/>
          </a:prstGeom>
        </p:spPr>
        <p:txBody>
          <a:bodyPr lIns="91423" tIns="45712" rIns="91423" bIns="45712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Каждый должен соблюдать Конституцию Российской Федерации </a:t>
            </a:r>
            <a:endParaRPr lang="en-US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и законы, уважать 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права и свободы других лиц, нести иные установленные законом обязанности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;</a:t>
            </a:r>
            <a:endParaRPr lang="ru-RU" dirty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Незнание официально опубликованного закона не освобождает </a:t>
            </a:r>
            <a:endParaRPr lang="en-US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от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 ответственности за его несоблюдение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;</a:t>
            </a:r>
            <a:endParaRPr lang="ru-RU" dirty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Основное общее образование обязательно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;</a:t>
            </a:r>
            <a:endParaRPr lang="ru-RU" dirty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Родители или лица, их заменяющие, должны обеспечить получение детьми основного общего образования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;</a:t>
            </a:r>
            <a:endParaRPr lang="ru-RU" dirty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Каждый обязан сохранять природу и окружающую среду, бережно относиться к животному и растительному миру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;</a:t>
            </a:r>
            <a:endParaRPr lang="ru-RU" dirty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Каждый обязан заботиться о сохранении исторического 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и культурного наследия,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беречь памятники истории, культуры 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и природы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;</a:t>
            </a:r>
            <a:endParaRPr lang="ru-RU" dirty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Каждый обязан платить законно установленные налоги и сборы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;</a:t>
            </a:r>
            <a:endParaRPr lang="ru-RU" dirty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Граждане Российской Федерации в соответствии с федеральным законом участвуют в осуществлении правосудия в качестве народных или присяжных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заседателей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;</a:t>
            </a:r>
            <a:endParaRPr lang="ru-RU" dirty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Защита Отечества является долгом граждан Российской Федерации;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Граждане Российской Федерации несут военную службу 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в соответствии с федеральным законом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;</a:t>
            </a:r>
            <a:endParaRPr lang="ru-RU" dirty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Никто не должен быть принужден к исполнению обязанностей, 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не предусмотренных Конституцией Российской Федерации 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и законом.</a:t>
            </a:r>
          </a:p>
          <a:p>
            <a:pPr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endParaRPr lang="ru-RU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8328</TotalTime>
  <Words>3046</Words>
  <Application>Microsoft Office PowerPoint</Application>
  <PresentationFormat>A3 (297x420 мм)</PresentationFormat>
  <Paragraphs>500</Paragraphs>
  <Slides>19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Alexey.Khots</dc:creator>
  <cp:lastModifiedBy>User</cp:lastModifiedBy>
  <cp:revision>911</cp:revision>
  <dcterms:created xsi:type="dcterms:W3CDTF">2012-11-16T11:55:46Z</dcterms:created>
  <dcterms:modified xsi:type="dcterms:W3CDTF">2014-08-28T11:10:04Z</dcterms:modified>
</cp:coreProperties>
</file>